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279" r:id="rId4"/>
    <p:sldId id="306" r:id="rId5"/>
    <p:sldId id="308" r:id="rId6"/>
    <p:sldId id="309" r:id="rId7"/>
    <p:sldId id="257" r:id="rId8"/>
    <p:sldId id="311" r:id="rId9"/>
    <p:sldId id="329" r:id="rId10"/>
    <p:sldId id="283" r:id="rId11"/>
    <p:sldId id="305" r:id="rId12"/>
    <p:sldId id="259" r:id="rId13"/>
    <p:sldId id="260" r:id="rId14"/>
    <p:sldId id="261" r:id="rId15"/>
    <p:sldId id="313" r:id="rId16"/>
    <p:sldId id="262" r:id="rId17"/>
    <p:sldId id="263" r:id="rId18"/>
    <p:sldId id="284" r:id="rId19"/>
    <p:sldId id="314" r:id="rId20"/>
    <p:sldId id="267" r:id="rId21"/>
    <p:sldId id="266" r:id="rId22"/>
    <p:sldId id="268" r:id="rId23"/>
    <p:sldId id="269" r:id="rId24"/>
    <p:sldId id="316" r:id="rId25"/>
    <p:sldId id="315" r:id="rId26"/>
    <p:sldId id="285" r:id="rId27"/>
    <p:sldId id="270" r:id="rId28"/>
    <p:sldId id="271" r:id="rId29"/>
    <p:sldId id="317" r:id="rId30"/>
    <p:sldId id="272" r:id="rId31"/>
    <p:sldId id="318" r:id="rId32"/>
    <p:sldId id="273" r:id="rId33"/>
    <p:sldId id="319" r:id="rId34"/>
    <p:sldId id="274" r:id="rId35"/>
    <p:sldId id="276" r:id="rId36"/>
    <p:sldId id="277" r:id="rId37"/>
    <p:sldId id="278" r:id="rId38"/>
    <p:sldId id="289" r:id="rId39"/>
    <p:sldId id="320" r:id="rId40"/>
    <p:sldId id="321" r:id="rId41"/>
    <p:sldId id="290" r:id="rId42"/>
    <p:sldId id="322" r:id="rId43"/>
    <p:sldId id="291" r:id="rId44"/>
    <p:sldId id="292" r:id="rId45"/>
    <p:sldId id="323" r:id="rId46"/>
    <p:sldId id="324" r:id="rId47"/>
    <p:sldId id="293" r:id="rId48"/>
    <p:sldId id="325" r:id="rId49"/>
    <p:sldId id="294" r:id="rId50"/>
    <p:sldId id="295" r:id="rId51"/>
    <p:sldId id="296" r:id="rId52"/>
    <p:sldId id="297" r:id="rId53"/>
    <p:sldId id="326" r:id="rId54"/>
    <p:sldId id="298" r:id="rId55"/>
    <p:sldId id="299" r:id="rId56"/>
    <p:sldId id="300" r:id="rId57"/>
    <p:sldId id="327" r:id="rId58"/>
    <p:sldId id="301" r:id="rId59"/>
    <p:sldId id="302" r:id="rId60"/>
    <p:sldId id="303" r:id="rId61"/>
    <p:sldId id="328" r:id="rId6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EDF0AE"/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82" autoAdjust="0"/>
  </p:normalViewPr>
  <p:slideViewPr>
    <p:cSldViewPr>
      <p:cViewPr varScale="1">
        <p:scale>
          <a:sx n="122" d="100"/>
          <a:sy n="122" d="100"/>
        </p:scale>
        <p:origin x="6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9438E-1097-48F3-B864-0D81223A47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19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EEDCF-B364-410E-86C8-FD349B40A9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547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F2340-AA78-4D64-96D2-697ED74172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0712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E0AD-A7C4-4CA5-BECF-89C4D6748A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9964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AE1F5-286B-487D-9348-6E32E66A81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003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D1AE2-FFA1-418D-AA3E-DA109364C55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0660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70224-1982-4CEA-8B0D-909B43AC21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11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5286E-76A6-443A-A97C-010FFAC285E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840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7CB1-8BC4-4C5F-9EAA-2865D6E1BF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3635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50769-A9A7-4237-8892-B56E7E77CE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2976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CC2B0-A727-4600-B7F4-04F405CA514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791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E3477-9AF6-487F-90A6-1469409695A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3878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4D2E-787A-4D1F-A294-E56EE89791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15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43104-321B-4EB3-A962-B4C7743E64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5348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5ECC2BA-F89F-41B4-B729-FE5A4156035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9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2.jpe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wmf"/><Relationship Id="rId9" Type="http://schemas.openxmlformats.org/officeDocument/2006/relationships/image" Target="../media/image4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4.jpeg"/><Relationship Id="rId4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5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8.w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4.w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381000" y="0"/>
            <a:ext cx="8382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4000" dirty="0">
                <a:solidFill>
                  <a:srgbClr val="0033CC"/>
                </a:solidFill>
              </a:rPr>
              <a:t>UNIT 12</a:t>
            </a:r>
            <a: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  <a:t/>
            </a: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  <a:t/>
            </a: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  <a:t> </a:t>
            </a:r>
            <a:r>
              <a:rPr lang="en-US" altLang="ko-KR" sz="4000" dirty="0">
                <a:solidFill>
                  <a:srgbClr val="CC0000"/>
                </a:solidFill>
              </a:rPr>
              <a:t>REGISTERS AND COUNTERS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2987675" y="2743200"/>
            <a:ext cx="562292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</a:tabLs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latinLnBrk="0" hangingPunct="1"/>
            <a:r>
              <a:rPr kumimoji="0" lang="en-US" altLang="ko-KR" sz="1600" b="1" i="1" dirty="0"/>
              <a:t>This chapter in the book includes:</a:t>
            </a:r>
            <a:endParaRPr kumimoji="0" lang="en-US" altLang="ko-KR" sz="1600" dirty="0">
              <a:solidFill>
                <a:schemeClr val="accent2"/>
              </a:solidFill>
            </a:endParaRPr>
          </a:p>
          <a:p>
            <a:pPr eaLnBrk="1" latinLnBrk="0" hangingPunct="1"/>
            <a:r>
              <a:rPr kumimoji="0" lang="en-US" altLang="ko-KR" sz="1600" dirty="0">
                <a:solidFill>
                  <a:srgbClr val="006600"/>
                </a:solidFill>
              </a:rPr>
              <a:t>	Objectives</a:t>
            </a:r>
          </a:p>
          <a:p>
            <a:pPr eaLnBrk="1" latinLnBrk="0" hangingPunct="1"/>
            <a:r>
              <a:rPr kumimoji="0" lang="en-US" altLang="ko-KR" sz="1600" dirty="0">
                <a:solidFill>
                  <a:srgbClr val="006600"/>
                </a:solidFill>
              </a:rPr>
              <a:t>	Study Guide</a:t>
            </a:r>
          </a:p>
          <a:p>
            <a:pPr eaLnBrk="1" latinLnBrk="0" hangingPunct="1"/>
            <a:r>
              <a:rPr kumimoji="0" lang="en-US" altLang="ko-KR" sz="1600">
                <a:solidFill>
                  <a:srgbClr val="006600"/>
                </a:solidFill>
              </a:rPr>
              <a:t>12.1	Registers </a:t>
            </a:r>
            <a:r>
              <a:rPr kumimoji="0" lang="en-US" altLang="ko-KR" sz="1600" smtClean="0">
                <a:solidFill>
                  <a:srgbClr val="006600"/>
                </a:solidFill>
              </a:rPr>
              <a:t>and </a:t>
            </a:r>
            <a:r>
              <a:rPr kumimoji="0" lang="en-US" altLang="ko-KR" sz="1600" dirty="0">
                <a:solidFill>
                  <a:srgbClr val="006600"/>
                </a:solidFill>
              </a:rPr>
              <a:t>Register Transfers</a:t>
            </a:r>
          </a:p>
          <a:p>
            <a:pPr eaLnBrk="1" latinLnBrk="0" hangingPunct="1"/>
            <a:r>
              <a:rPr kumimoji="0" lang="en-US" altLang="ko-KR" sz="1600" dirty="0">
                <a:solidFill>
                  <a:srgbClr val="006600"/>
                </a:solidFill>
              </a:rPr>
              <a:t>12.2	Shift Registers</a:t>
            </a:r>
          </a:p>
          <a:p>
            <a:pPr eaLnBrk="1" latinLnBrk="0" hangingPunct="1"/>
            <a:r>
              <a:rPr kumimoji="0" lang="en-US" altLang="ko-KR" sz="1600" dirty="0">
                <a:solidFill>
                  <a:srgbClr val="006600"/>
                </a:solidFill>
              </a:rPr>
              <a:t>12.3	Design of Binary Counters</a:t>
            </a:r>
          </a:p>
          <a:p>
            <a:pPr eaLnBrk="1" latinLnBrk="0" hangingPunct="1"/>
            <a:r>
              <a:rPr kumimoji="0" lang="en-US" altLang="ko-KR" sz="1600" dirty="0">
                <a:solidFill>
                  <a:srgbClr val="006600"/>
                </a:solidFill>
              </a:rPr>
              <a:t>12.4	Counters for Other Sequences</a:t>
            </a:r>
          </a:p>
          <a:p>
            <a:pPr eaLnBrk="1" latinLnBrk="0" hangingPunct="1"/>
            <a:r>
              <a:rPr kumimoji="0" lang="en-US" altLang="ko-KR" sz="1600" dirty="0">
                <a:solidFill>
                  <a:srgbClr val="006600"/>
                </a:solidFill>
              </a:rPr>
              <a:t>12.5	Counter Design Using S-R and J-K Flip-Flops</a:t>
            </a:r>
          </a:p>
          <a:p>
            <a:pPr eaLnBrk="1" latinLnBrk="0" hangingPunct="1"/>
            <a:r>
              <a:rPr kumimoji="0" lang="en-US" altLang="ko-KR" sz="1600" dirty="0">
                <a:solidFill>
                  <a:srgbClr val="006600"/>
                </a:solidFill>
              </a:rPr>
              <a:t>12.6	Derivation of Flip-Flop Input Equations--Summary</a:t>
            </a:r>
          </a:p>
          <a:p>
            <a:pPr eaLnBrk="1" latinLnBrk="0" hangingPunct="1"/>
            <a:r>
              <a:rPr kumimoji="0" lang="en-US" altLang="ko-KR" sz="1600" dirty="0">
                <a:solidFill>
                  <a:srgbClr val="006600"/>
                </a:solidFill>
              </a:rPr>
              <a:t>	Problems</a:t>
            </a:r>
          </a:p>
          <a:p>
            <a:pPr eaLnBrk="1" latinLnBrk="0" hangingPunct="1"/>
            <a:r>
              <a:rPr kumimoji="0" lang="en-US" altLang="ko-KR" sz="1600" dirty="0">
                <a:solidFill>
                  <a:srgbClr val="006600"/>
                </a:solidFill>
                <a:cs typeface="Arial" charset="0"/>
              </a:rPr>
              <a:t>	</a:t>
            </a:r>
          </a:p>
        </p:txBody>
      </p:sp>
      <p:pic>
        <p:nvPicPr>
          <p:cNvPr id="2052" name="Picture 7" descr="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17033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458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ko-KR" sz="400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825" y="1628775"/>
            <a:ext cx="439261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8-Bit Register with Tri-State Output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04800" y="3048000"/>
            <a:ext cx="7924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ko-KR" altLang="ko-KR" sz="2400" b="1">
              <a:latin typeface="굴림" pitchFamily="50" charset="-127"/>
            </a:endParaRPr>
          </a:p>
        </p:txBody>
      </p:sp>
      <p:pic>
        <p:nvPicPr>
          <p:cNvPr id="11269" name="Picture 6" descr="roth+f12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32150"/>
            <a:ext cx="7696200" cy="2482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827088" y="3357563"/>
            <a:ext cx="431800" cy="431800"/>
          </a:xfrm>
          <a:prstGeom prst="rect">
            <a:avLst/>
          </a:prstGeom>
          <a:solidFill>
            <a:srgbClr val="00FF00">
              <a:alpha val="1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539750" y="1412875"/>
            <a:ext cx="56388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Data Transfer Using a Tri-State Bus </a:t>
            </a:r>
          </a:p>
        </p:txBody>
      </p:sp>
      <p:sp>
        <p:nvSpPr>
          <p:cNvPr id="12291" name="Text Box 1028"/>
          <p:cNvSpPr txBox="1">
            <a:spLocks noChangeArrowheads="1"/>
          </p:cNvSpPr>
          <p:nvPr/>
        </p:nvSpPr>
        <p:spPr bwMode="auto">
          <a:xfrm>
            <a:off x="381000" y="381000"/>
            <a:ext cx="8458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ko-KR" sz="400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grpSp>
        <p:nvGrpSpPr>
          <p:cNvPr id="12292" name="Group 1031"/>
          <p:cNvGrpSpPr>
            <a:grpSpLocks/>
          </p:cNvGrpSpPr>
          <p:nvPr/>
        </p:nvGrpSpPr>
        <p:grpSpPr bwMode="auto">
          <a:xfrm>
            <a:off x="323850" y="3357563"/>
            <a:ext cx="5976938" cy="3167062"/>
            <a:chOff x="768" y="1870"/>
            <a:chExt cx="4320" cy="1968"/>
          </a:xfrm>
        </p:grpSpPr>
        <p:pic>
          <p:nvPicPr>
            <p:cNvPr id="12294" name="Picture 1027" descr="roth+f12-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70"/>
              <a:ext cx="4320" cy="196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5" name="Text Box 1030"/>
            <p:cNvSpPr txBox="1">
              <a:spLocks noChangeArrowheads="1"/>
            </p:cNvSpPr>
            <p:nvPr/>
          </p:nvSpPr>
          <p:spPr bwMode="auto">
            <a:xfrm>
              <a:off x="3218" y="2296"/>
              <a:ext cx="393" cy="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1600" i="1">
                  <a:latin typeface="Times New Roman" pitchFamily="18" charset="0"/>
                </a:rPr>
                <a:t>LdH</a:t>
              </a:r>
            </a:p>
          </p:txBody>
        </p:sp>
      </p:grpSp>
      <p:graphicFrame>
        <p:nvGraphicFramePr>
          <p:cNvPr id="12293" name="Object 1032"/>
          <p:cNvGraphicFramePr>
            <a:graphicFrameLocks noChangeAspect="1"/>
          </p:cNvGraphicFramePr>
          <p:nvPr/>
        </p:nvGraphicFramePr>
        <p:xfrm>
          <a:off x="5435600" y="1989138"/>
          <a:ext cx="331311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Equation" r:id="rId4" imgW="2108200" imgH="889000" progId="Equation.3">
                  <p:embed/>
                </p:oleObj>
              </mc:Choice>
              <mc:Fallback>
                <p:oleObj name="Equation" r:id="rId4" imgW="2108200" imgH="889000" progId="Equation.3">
                  <p:embed/>
                  <p:pic>
                    <p:nvPicPr>
                      <p:cNvPr id="0" name="Object 1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989138"/>
                        <a:ext cx="3313113" cy="13970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sp>
        <p:nvSpPr>
          <p:cNvPr id="13315" name="Text Box 14"/>
          <p:cNvSpPr txBox="1">
            <a:spLocks noChangeArrowheads="1"/>
          </p:cNvSpPr>
          <p:nvPr/>
        </p:nvSpPr>
        <p:spPr bwMode="auto">
          <a:xfrm>
            <a:off x="533400" y="1663700"/>
            <a:ext cx="40386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Parallel Adder with Accumulator</a:t>
            </a:r>
          </a:p>
        </p:txBody>
      </p:sp>
      <p:pic>
        <p:nvPicPr>
          <p:cNvPr id="13316" name="Picture 20" descr="roth+f12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2738"/>
            <a:ext cx="8610600" cy="3305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sp>
        <p:nvSpPr>
          <p:cNvPr id="14339" name="Text Box 56"/>
          <p:cNvSpPr txBox="1">
            <a:spLocks noChangeArrowheads="1"/>
          </p:cNvSpPr>
          <p:nvPr/>
        </p:nvSpPr>
        <p:spPr bwMode="auto">
          <a:xfrm>
            <a:off x="1143000" y="1766888"/>
            <a:ext cx="43656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Typical Adder Cell with Multiplexer</a:t>
            </a:r>
          </a:p>
        </p:txBody>
      </p:sp>
      <p:pic>
        <p:nvPicPr>
          <p:cNvPr id="14340" name="Picture 57" descr="roth+f12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343400" cy="35496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12-2  Shift Registers</a:t>
            </a:r>
          </a:p>
        </p:txBody>
      </p:sp>
      <p:sp>
        <p:nvSpPr>
          <p:cNvPr id="15363" name="Text Box 17"/>
          <p:cNvSpPr txBox="1">
            <a:spLocks noChangeArrowheads="1"/>
          </p:cNvSpPr>
          <p:nvPr/>
        </p:nvSpPr>
        <p:spPr bwMode="auto">
          <a:xfrm>
            <a:off x="611188" y="1341438"/>
            <a:ext cx="374491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4-bit Right-Shift Register </a:t>
            </a:r>
          </a:p>
        </p:txBody>
      </p:sp>
      <p:pic>
        <p:nvPicPr>
          <p:cNvPr id="15364" name="Picture 23" descr="roth+f12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5562600" cy="4845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6248400" y="4800600"/>
            <a:ext cx="243840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0101</a:t>
            </a:r>
            <a:r>
              <a:rPr lang="en-US" altLang="ko-KR">
                <a:sym typeface="Wingdings" pitchFamily="2" charset="2"/>
              </a:rPr>
              <a:t>1010110101101011</a:t>
            </a:r>
          </a:p>
        </p:txBody>
      </p:sp>
      <p:sp>
        <p:nvSpPr>
          <p:cNvPr id="15366" name="Text Box 25"/>
          <p:cNvSpPr txBox="1">
            <a:spLocks noChangeArrowheads="1"/>
          </p:cNvSpPr>
          <p:nvPr/>
        </p:nvSpPr>
        <p:spPr bwMode="auto">
          <a:xfrm>
            <a:off x="179388" y="3429000"/>
            <a:ext cx="1728787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Shifting occurs when </a:t>
            </a: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Shift </a:t>
            </a:r>
            <a:r>
              <a:rPr lang="en-US" altLang="ko-KR"/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12-2  Shift Registers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11188" y="1628775"/>
            <a:ext cx="51847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4-bit </a:t>
            </a:r>
            <a:r>
              <a:rPr lang="en-US" altLang="ko-KR" sz="2000" i="1"/>
              <a:t>End-Around</a:t>
            </a:r>
            <a:r>
              <a:rPr lang="en-US" altLang="ko-KR" sz="2000"/>
              <a:t> Right-Shift Register </a:t>
            </a:r>
          </a:p>
        </p:txBody>
      </p:sp>
      <p:pic>
        <p:nvPicPr>
          <p:cNvPr id="16388" name="Picture 7" descr="roth+f12-07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8750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1403350" y="3213100"/>
            <a:ext cx="0" cy="43180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>
            <a:off x="1403350" y="3222625"/>
            <a:ext cx="6337300" cy="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>
            <a:off x="7721600" y="3213100"/>
            <a:ext cx="0" cy="431800"/>
          </a:xfrm>
          <a:prstGeom prst="line">
            <a:avLst/>
          </a:prstGeom>
          <a:noFill/>
          <a:ln w="254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12-2  Shift Registers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539750" y="1557338"/>
            <a:ext cx="73453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8-Bit Serial-in, Serial-out Shift Register ( Commercialized in IC )</a:t>
            </a:r>
          </a:p>
        </p:txBody>
      </p:sp>
      <p:pic>
        <p:nvPicPr>
          <p:cNvPr id="17412" name="Picture 13" descr="roth+f12-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736013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12-2  Shift Registers</a:t>
            </a:r>
          </a:p>
        </p:txBody>
      </p:sp>
      <p:sp>
        <p:nvSpPr>
          <p:cNvPr id="18435" name="Text Box 30"/>
          <p:cNvSpPr txBox="1">
            <a:spLocks noChangeArrowheads="1"/>
          </p:cNvSpPr>
          <p:nvPr/>
        </p:nvSpPr>
        <p:spPr bwMode="auto">
          <a:xfrm>
            <a:off x="684213" y="1628775"/>
            <a:ext cx="5110162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Typical Timing Diagram for Shift Register </a:t>
            </a:r>
          </a:p>
        </p:txBody>
      </p:sp>
      <p:pic>
        <p:nvPicPr>
          <p:cNvPr id="18436" name="Picture 31" descr="roth+f12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76525"/>
            <a:ext cx="7620000" cy="2733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12-2  Shift Registers</a:t>
            </a: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539750" y="1341438"/>
            <a:ext cx="56689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Parallel-in, Parallel-Out Right Shift Register </a:t>
            </a:r>
          </a:p>
        </p:txBody>
      </p:sp>
      <p:pic>
        <p:nvPicPr>
          <p:cNvPr id="19460" name="Picture 9" descr="roth+f12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14525"/>
            <a:ext cx="6248400" cy="48942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12-2  Shift Registers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341438"/>
            <a:ext cx="5668963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Parallel-in, Parallel-Out Right Shift Register </a:t>
            </a:r>
          </a:p>
        </p:txBody>
      </p:sp>
      <p:pic>
        <p:nvPicPr>
          <p:cNvPr id="20484" name="Picture 5" descr="roth+f12-10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98638"/>
            <a:ext cx="8135937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4" name="Group 34"/>
          <p:cNvGraphicFramePr>
            <a:graphicFrameLocks noGrp="1"/>
          </p:cNvGraphicFramePr>
          <p:nvPr>
            <p:ph idx="1"/>
          </p:nvPr>
        </p:nvGraphicFramePr>
        <p:xfrm>
          <a:off x="1547813" y="4706938"/>
          <a:ext cx="5903912" cy="1673257"/>
        </p:xfrm>
        <a:graphic>
          <a:graphicData uri="http://schemas.openxmlformats.org/drawingml/2006/table">
            <a:tbl>
              <a:tblPr/>
              <a:tblGrid>
                <a:gridCol w="2087562"/>
                <a:gridCol w="2308225"/>
                <a:gridCol w="1508125"/>
              </a:tblGrid>
              <a:tr h="6491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Inputs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Sh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(Shift)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L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(Load)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r>
                        <a:rPr kumimoji="1" lang="en-US" altLang="ko-K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Action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    X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 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  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 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 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  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 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D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SI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3  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2        </a:t>
                      </a:r>
                      <a:r>
                        <a:rPr kumimoji="1" lang="en-US" altLang="ko-KR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Q</a:t>
                      </a:r>
                      <a:r>
                        <a:rPr kumimoji="1" lang="en-US" altLang="ko-KR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No change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Load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Right shift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99" name="Rectangle 35"/>
          <p:cNvSpPr>
            <a:spLocks noChangeArrowheads="1"/>
          </p:cNvSpPr>
          <p:nvPr/>
        </p:nvSpPr>
        <p:spPr bwMode="auto">
          <a:xfrm>
            <a:off x="1547813" y="5734050"/>
            <a:ext cx="5903912" cy="288925"/>
          </a:xfrm>
          <a:prstGeom prst="rect">
            <a:avLst/>
          </a:prstGeom>
          <a:solidFill>
            <a:srgbClr val="00FF00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20500" name="Rectangle 36"/>
          <p:cNvSpPr>
            <a:spLocks noChangeArrowheads="1"/>
          </p:cNvSpPr>
          <p:nvPr/>
        </p:nvSpPr>
        <p:spPr bwMode="auto">
          <a:xfrm>
            <a:off x="1547813" y="4706938"/>
            <a:ext cx="5903912" cy="649287"/>
          </a:xfrm>
          <a:prstGeom prst="rect">
            <a:avLst/>
          </a:prstGeom>
          <a:solidFill>
            <a:srgbClr val="FFFF00">
              <a:alpha val="2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66"/>
                </a:solidFill>
              </a:rPr>
              <a:t>Objectives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04800" y="1447800"/>
            <a:ext cx="8515350" cy="51816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ko-KR"/>
              <a:t>Explain the operation of registers. Understand how to transfer data</a:t>
            </a:r>
          </a:p>
          <a:p>
            <a:pPr eaLnBrk="1" hangingPunct="1"/>
            <a:r>
              <a:rPr lang="en-US" altLang="ko-KR"/>
              <a:t>    between registers using tri-state bus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2. Explain the shift register operation, how to build them and </a:t>
            </a:r>
          </a:p>
          <a:p>
            <a:pPr eaLnBrk="1" hangingPunct="1"/>
            <a:r>
              <a:rPr lang="en-US" altLang="ko-KR"/>
              <a:t>    analyze operation. Construct a timing diagram for a shift register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3. Explain the operation of binary counters, how to build them using F/F</a:t>
            </a:r>
          </a:p>
          <a:p>
            <a:pPr eaLnBrk="1" hangingPunct="1"/>
            <a:r>
              <a:rPr lang="en-US" altLang="ko-KR"/>
              <a:t>     and gates and analyze operation.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4. Given the present state and desired next state of F/F, determine</a:t>
            </a:r>
          </a:p>
          <a:p>
            <a:pPr eaLnBrk="1" hangingPunct="1"/>
            <a:r>
              <a:rPr lang="en-US" altLang="ko-KR"/>
              <a:t>    the required F/F/ inputs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5. Given the desired counting sequence for a counter, derive F/F input equations.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6. Explain the procedures used for deriving F/F input equation.</a:t>
            </a:r>
          </a:p>
          <a:p>
            <a:pPr eaLnBrk="1" hangingPunct="1"/>
            <a:endParaRPr lang="en-US" altLang="ko-KR"/>
          </a:p>
          <a:p>
            <a:pPr eaLnBrk="1" hangingPunct="1"/>
            <a:r>
              <a:rPr lang="en-US" altLang="ko-KR"/>
              <a:t>7.Construct a timing diagram for a counter by tracing signals through the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12-2  Shift Registers</a:t>
            </a:r>
          </a:p>
        </p:txBody>
      </p:sp>
      <p:sp>
        <p:nvSpPr>
          <p:cNvPr id="21507" name="Text Box 23"/>
          <p:cNvSpPr txBox="1">
            <a:spLocks noChangeArrowheads="1"/>
          </p:cNvSpPr>
          <p:nvPr/>
        </p:nvSpPr>
        <p:spPr bwMode="auto">
          <a:xfrm>
            <a:off x="827088" y="1700213"/>
            <a:ext cx="59658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The Next-state Equations for the Shifter Register</a:t>
            </a:r>
          </a:p>
        </p:txBody>
      </p:sp>
      <p:graphicFrame>
        <p:nvGraphicFramePr>
          <p:cNvPr id="21508" name="Object 24"/>
          <p:cNvGraphicFramePr>
            <a:graphicFrameLocks noChangeAspect="1"/>
          </p:cNvGraphicFramePr>
          <p:nvPr/>
        </p:nvGraphicFramePr>
        <p:xfrm>
          <a:off x="1547813" y="2205038"/>
          <a:ext cx="46355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Equation" r:id="rId3" imgW="2260600" imgH="990600" progId="Equation.3">
                  <p:embed/>
                </p:oleObj>
              </mc:Choice>
              <mc:Fallback>
                <p:oleObj name="Equation" r:id="rId3" imgW="2260600" imgH="990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05038"/>
                        <a:ext cx="4635500" cy="20320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Text Box 25"/>
          <p:cNvSpPr txBox="1">
            <a:spLocks noChangeArrowheads="1"/>
          </p:cNvSpPr>
          <p:nvPr/>
        </p:nvSpPr>
        <p:spPr bwMode="auto">
          <a:xfrm>
            <a:off x="827088" y="4832350"/>
            <a:ext cx="596582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Typical Application of the Shifter Register</a:t>
            </a:r>
          </a:p>
        </p:txBody>
      </p:sp>
      <p:sp>
        <p:nvSpPr>
          <p:cNvPr id="21510" name="Text Box 26"/>
          <p:cNvSpPr txBox="1">
            <a:spLocks noChangeArrowheads="1"/>
          </p:cNvSpPr>
          <p:nvPr/>
        </p:nvSpPr>
        <p:spPr bwMode="auto">
          <a:xfrm>
            <a:off x="1547813" y="5300663"/>
            <a:ext cx="5965825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/>
              <a:t> Conversion of parallel data to serial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12-2  Shift Registers</a:t>
            </a:r>
          </a:p>
        </p:txBody>
      </p:sp>
      <p:sp>
        <p:nvSpPr>
          <p:cNvPr id="22531" name="Text Box 24"/>
          <p:cNvSpPr txBox="1">
            <a:spLocks noChangeArrowheads="1"/>
          </p:cNvSpPr>
          <p:nvPr/>
        </p:nvSpPr>
        <p:spPr bwMode="auto">
          <a:xfrm>
            <a:off x="381000" y="1371600"/>
            <a:ext cx="396240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Timing Diagram for Shift Register </a:t>
            </a:r>
          </a:p>
        </p:txBody>
      </p:sp>
      <p:pic>
        <p:nvPicPr>
          <p:cNvPr id="22532" name="Picture 26" descr="roth+f12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05000"/>
            <a:ext cx="7704138" cy="45354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Line 27"/>
          <p:cNvSpPr>
            <a:spLocks noChangeShapeType="1"/>
          </p:cNvSpPr>
          <p:nvPr/>
        </p:nvSpPr>
        <p:spPr bwMode="auto">
          <a:xfrm>
            <a:off x="2646363" y="2636838"/>
            <a:ext cx="0" cy="2873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12-2  Shift Registers</a:t>
            </a: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381000" y="1766888"/>
            <a:ext cx="6927850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Shift Register with Inverted Feedback  </a:t>
            </a:r>
            <a:r>
              <a:rPr lang="en-US" altLang="ko-KR" sz="2000">
                <a:sym typeface="Wingdings" pitchFamily="2" charset="2"/>
              </a:rPr>
              <a:t> </a:t>
            </a:r>
            <a:r>
              <a:rPr lang="en-US" altLang="ko-KR" sz="2000" b="1" i="1">
                <a:solidFill>
                  <a:srgbClr val="3333FF"/>
                </a:solidFill>
                <a:latin typeface="Times New Roman" pitchFamily="18" charset="0"/>
                <a:sym typeface="Wingdings" pitchFamily="2" charset="2"/>
              </a:rPr>
              <a:t>Johnson Counter</a:t>
            </a:r>
            <a:endParaRPr lang="en-US" altLang="ko-KR" sz="2000" b="1" i="1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23556" name="Picture 20" descr="roth+f12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17850"/>
            <a:ext cx="7620000" cy="21907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22"/>
          <p:cNvSpPr txBox="1">
            <a:spLocks noChangeArrowheads="1"/>
          </p:cNvSpPr>
          <p:nvPr/>
        </p:nvSpPr>
        <p:spPr bwMode="auto">
          <a:xfrm>
            <a:off x="1101725" y="5708650"/>
            <a:ext cx="2362200" cy="366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A 3-bit shift register</a:t>
            </a:r>
          </a:p>
        </p:txBody>
      </p:sp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5673725" y="5708650"/>
            <a:ext cx="2120900" cy="366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Successive states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5146675" y="2636838"/>
            <a:ext cx="1657350" cy="304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/>
              <a:t>Initial states = 000</a:t>
            </a:r>
          </a:p>
        </p:txBody>
      </p:sp>
      <p:sp>
        <p:nvSpPr>
          <p:cNvPr id="23560" name="Text Box 25"/>
          <p:cNvSpPr txBox="1">
            <a:spLocks noChangeArrowheads="1"/>
          </p:cNvSpPr>
          <p:nvPr/>
        </p:nvSpPr>
        <p:spPr bwMode="auto">
          <a:xfrm>
            <a:off x="7162800" y="2636838"/>
            <a:ext cx="1657350" cy="3048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400"/>
              <a:t>Initial states = 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24579" name="Text Box 15"/>
          <p:cNvSpPr txBox="1">
            <a:spLocks noChangeArrowheads="1"/>
          </p:cNvSpPr>
          <p:nvPr/>
        </p:nvSpPr>
        <p:spPr bwMode="auto">
          <a:xfrm>
            <a:off x="1116013" y="1916113"/>
            <a:ext cx="6767512" cy="21050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ko-KR" sz="2000" u="sng"/>
              <a:t>Counter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ko-KR" sz="2000"/>
              <a:t> </a:t>
            </a:r>
            <a:r>
              <a:rPr lang="en-US" altLang="ko-KR" sz="2000" i="1">
                <a:latin typeface="Times New Roman" pitchFamily="18" charset="0"/>
              </a:rPr>
              <a:t>Synchronous counter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Char char="ü"/>
            </a:pPr>
            <a:r>
              <a:rPr lang="en-US" altLang="ko-KR" sz="2000"/>
              <a:t> State changes occur simultaneously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ko-KR" sz="2000"/>
              <a:t> </a:t>
            </a:r>
            <a:r>
              <a:rPr lang="en-US" altLang="ko-KR" sz="2000" i="1">
                <a:latin typeface="Times New Roman" pitchFamily="18" charset="0"/>
              </a:rPr>
              <a:t>Asynchronous counter</a:t>
            </a:r>
            <a:r>
              <a:rPr lang="en-US" altLang="ko-KR" sz="2000"/>
              <a:t> (</a:t>
            </a:r>
            <a:r>
              <a:rPr lang="en-US" altLang="ko-KR" sz="2000" i="1">
                <a:latin typeface="Times New Roman" pitchFamily="18" charset="0"/>
              </a:rPr>
              <a:t>Ripple counter</a:t>
            </a:r>
            <a:r>
              <a:rPr lang="en-US" altLang="ko-KR" sz="2000"/>
              <a:t>)</a:t>
            </a:r>
          </a:p>
          <a:p>
            <a:pPr lvl="1" eaLnBrk="1" hangingPunct="1">
              <a:spcBef>
                <a:spcPct val="40000"/>
              </a:spcBef>
              <a:buFont typeface="Wingdings" pitchFamily="2" charset="2"/>
              <a:buChar char="ü"/>
            </a:pPr>
            <a:r>
              <a:rPr lang="en-US" altLang="ko-KR" sz="2000"/>
              <a:t> One flip-flop triggers the next flip-flop in line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11188" y="1436688"/>
            <a:ext cx="7315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A binary counter using three T F/F to count clock pulses</a:t>
            </a:r>
            <a:r>
              <a:rPr lang="en-US" altLang="ko-KR"/>
              <a:t> 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755650" y="1868488"/>
            <a:ext cx="7777163" cy="33655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/>
              <a:t>Design of a 3-bit Synchronous Binary Counter by Inspection of </a:t>
            </a:r>
            <a:r>
              <a:rPr lang="en-US" altLang="ko-KR" sz="1600">
                <a:solidFill>
                  <a:srgbClr val="3333FF"/>
                </a:solidFill>
              </a:rPr>
              <a:t>Counting Sequence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755650" y="3411538"/>
            <a:ext cx="1295400" cy="3113087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C  B  A</a:t>
            </a:r>
            <a:r>
              <a:rPr lang="en-US" altLang="ko-KR" i="1">
                <a:latin typeface="Courier New" pitchFamily="49" charset="0"/>
              </a:rPr>
              <a:t> 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</a:rPr>
              <a:t>0  0  0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  <a:sym typeface="Wingdings" pitchFamily="2" charset="2"/>
              </a:rPr>
              <a:t>0  0  1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  <a:sym typeface="Wingdings" pitchFamily="2" charset="2"/>
              </a:rPr>
              <a:t>0  1  0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  <a:sym typeface="Wingdings" pitchFamily="2" charset="2"/>
              </a:rPr>
              <a:t>0  1  1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  <a:sym typeface="Wingdings" pitchFamily="2" charset="2"/>
              </a:rPr>
              <a:t>1  0  0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  <a:sym typeface="Wingdings" pitchFamily="2" charset="2"/>
              </a:rPr>
              <a:t>1  0  1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  <a:sym typeface="Wingdings" pitchFamily="2" charset="2"/>
              </a:rPr>
              <a:t>1  1  0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  <a:sym typeface="Wingdings" pitchFamily="2" charset="2"/>
              </a:rPr>
              <a:t>1  1  1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  <a:sym typeface="Wingdings" pitchFamily="2" charset="2"/>
              </a:rPr>
              <a:t>0  0  0</a:t>
            </a:r>
          </a:p>
          <a:p>
            <a:pPr algn="ctr" eaLnBrk="1" hangingPunct="1"/>
            <a:r>
              <a:rPr lang="en-US" altLang="ko-KR">
                <a:latin typeface="Courier New" pitchFamily="49" charset="0"/>
                <a:sym typeface="Wingdings" pitchFamily="2" charset="2"/>
              </a:rPr>
              <a:t> …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755650" y="2708275"/>
            <a:ext cx="1295400" cy="641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/>
              <a:t>Counting </a:t>
            </a:r>
          </a:p>
          <a:p>
            <a:pPr algn="ctr" eaLnBrk="1" hangingPunct="1"/>
            <a:r>
              <a:rPr lang="en-US" altLang="ko-KR"/>
              <a:t>Sequence</a:t>
            </a:r>
          </a:p>
        </p:txBody>
      </p:sp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2987675" y="2990850"/>
            <a:ext cx="5184775" cy="366713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To determine the flip-flop inputs – </a:t>
            </a:r>
            <a:r>
              <a:rPr lang="en-US" altLang="ko-KR" i="1">
                <a:latin typeface="Times New Roman" pitchFamily="18" charset="0"/>
              </a:rPr>
              <a:t>T</a:t>
            </a:r>
            <a:r>
              <a:rPr lang="en-US" altLang="ko-KR" i="1" baseline="-25000">
                <a:latin typeface="Times New Roman" pitchFamily="18" charset="0"/>
              </a:rPr>
              <a:t>A</a:t>
            </a:r>
            <a:r>
              <a:rPr lang="en-US" altLang="ko-KR" i="1">
                <a:latin typeface="Times New Roman" pitchFamily="18" charset="0"/>
              </a:rPr>
              <a:t>, T</a:t>
            </a:r>
            <a:r>
              <a:rPr lang="en-US" altLang="ko-KR" i="1" baseline="-25000">
                <a:latin typeface="Times New Roman" pitchFamily="18" charset="0"/>
              </a:rPr>
              <a:t>B</a:t>
            </a:r>
            <a:r>
              <a:rPr lang="en-US" altLang="ko-KR" i="1">
                <a:latin typeface="Times New Roman" pitchFamily="18" charset="0"/>
              </a:rPr>
              <a:t>, T</a:t>
            </a:r>
            <a:r>
              <a:rPr lang="en-US" altLang="ko-KR" i="1" baseline="-25000">
                <a:latin typeface="Times New Roman" pitchFamily="18" charset="0"/>
              </a:rPr>
              <a:t>C</a:t>
            </a:r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2987675" y="3559175"/>
            <a:ext cx="5184775" cy="366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A</a:t>
            </a:r>
            <a:r>
              <a:rPr lang="en-US" altLang="ko-KR"/>
              <a:t> changes state for every clock input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2987675" y="4575175"/>
            <a:ext cx="5184775" cy="366713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B</a:t>
            </a:r>
            <a:r>
              <a:rPr lang="en-US" altLang="ko-KR"/>
              <a:t> changes state if </a:t>
            </a:r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A</a:t>
            </a:r>
            <a:r>
              <a:rPr lang="en-US" altLang="ko-KR"/>
              <a:t> = 1</a:t>
            </a: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2987675" y="5583238"/>
            <a:ext cx="5184775" cy="3667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C</a:t>
            </a:r>
            <a:r>
              <a:rPr lang="en-US" altLang="ko-KR"/>
              <a:t> changes state if </a:t>
            </a:r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A</a:t>
            </a:r>
            <a:r>
              <a:rPr lang="en-US" altLang="ko-KR"/>
              <a:t> = 1 and </a:t>
            </a:r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B</a:t>
            </a:r>
            <a:r>
              <a:rPr lang="en-US" altLang="ko-KR"/>
              <a:t> = 1</a:t>
            </a:r>
          </a:p>
        </p:txBody>
      </p:sp>
      <p:sp>
        <p:nvSpPr>
          <p:cNvPr id="25611" name="Text Box 14"/>
          <p:cNvSpPr txBox="1">
            <a:spLocks noChangeArrowheads="1"/>
          </p:cNvSpPr>
          <p:nvPr/>
        </p:nvSpPr>
        <p:spPr bwMode="auto">
          <a:xfrm>
            <a:off x="3563938" y="6015038"/>
            <a:ext cx="4608512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cs typeface="Arial" charset="0"/>
              </a:rPr>
              <a:t>→</a:t>
            </a:r>
            <a:r>
              <a:rPr lang="en-US" altLang="ko-KR" i="1">
                <a:latin typeface="Times New Roman" pitchFamily="18" charset="0"/>
              </a:rPr>
              <a:t> T</a:t>
            </a:r>
            <a:r>
              <a:rPr lang="en-US" altLang="ko-KR" i="1" baseline="-25000">
                <a:latin typeface="Times New Roman" pitchFamily="18" charset="0"/>
              </a:rPr>
              <a:t>C </a:t>
            </a:r>
            <a:r>
              <a:rPr lang="en-US" altLang="ko-KR"/>
              <a:t>= </a:t>
            </a:r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A</a:t>
            </a:r>
            <a:r>
              <a:rPr lang="en-US" altLang="ko-KR" i="1"/>
              <a:t> </a:t>
            </a:r>
            <a:r>
              <a:rPr lang="en-US" altLang="ko-KR"/>
              <a:t>AND</a:t>
            </a:r>
            <a:r>
              <a:rPr lang="en-US" altLang="ko-KR" i="1"/>
              <a:t> </a:t>
            </a:r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B</a:t>
            </a:r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3563938" y="3992563"/>
            <a:ext cx="4608512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cs typeface="Arial" charset="0"/>
              </a:rPr>
              <a:t>→ </a:t>
            </a:r>
            <a:r>
              <a:rPr lang="en-US" altLang="ko-KR" i="1">
                <a:latin typeface="Times New Roman" pitchFamily="18" charset="0"/>
              </a:rPr>
              <a:t>T</a:t>
            </a:r>
            <a:r>
              <a:rPr lang="en-US" altLang="ko-KR" i="1" baseline="-25000">
                <a:latin typeface="Times New Roman" pitchFamily="18" charset="0"/>
              </a:rPr>
              <a:t>A </a:t>
            </a:r>
            <a:r>
              <a:rPr lang="en-US" altLang="ko-KR"/>
              <a:t>= 1</a:t>
            </a:r>
          </a:p>
        </p:txBody>
      </p:sp>
      <p:sp>
        <p:nvSpPr>
          <p:cNvPr id="25613" name="Text Box 16"/>
          <p:cNvSpPr txBox="1">
            <a:spLocks noChangeArrowheads="1"/>
          </p:cNvSpPr>
          <p:nvPr/>
        </p:nvSpPr>
        <p:spPr bwMode="auto">
          <a:xfrm>
            <a:off x="3563938" y="5013325"/>
            <a:ext cx="4608512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>
                <a:cs typeface="Arial" charset="0"/>
              </a:rPr>
              <a:t>→ </a:t>
            </a:r>
            <a:r>
              <a:rPr lang="en-US" altLang="ko-KR" i="1">
                <a:latin typeface="Times New Roman" pitchFamily="18" charset="0"/>
              </a:rPr>
              <a:t>T</a:t>
            </a:r>
            <a:r>
              <a:rPr lang="en-US" altLang="ko-KR" i="1" baseline="-25000">
                <a:latin typeface="Times New Roman" pitchFamily="18" charset="0"/>
              </a:rPr>
              <a:t>B </a:t>
            </a:r>
            <a:r>
              <a:rPr lang="en-US" altLang="ko-KR"/>
              <a:t>= </a:t>
            </a:r>
            <a:r>
              <a:rPr lang="en-US" altLang="ko-KR" b="1" i="1">
                <a:solidFill>
                  <a:srgbClr val="3333FF"/>
                </a:solidFill>
                <a:latin typeface="Courier New" pitchFamily="49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73152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A binary counter using three T F/F to count clock pulses</a:t>
            </a:r>
            <a:r>
              <a:rPr lang="en-US" altLang="ko-KR"/>
              <a:t> </a:t>
            </a:r>
          </a:p>
        </p:txBody>
      </p:sp>
      <p:pic>
        <p:nvPicPr>
          <p:cNvPr id="26628" name="Picture 4" descr="roth+f12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86038"/>
            <a:ext cx="7993063" cy="3749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1476375" y="6308725"/>
            <a:ext cx="1727200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latin typeface="Times New Roman" pitchFamily="18" charset="0"/>
              </a:rPr>
              <a:t>T</a:t>
            </a:r>
            <a:r>
              <a:rPr lang="en-US" altLang="ko-KR" i="1" baseline="-25000">
                <a:latin typeface="Times New Roman" pitchFamily="18" charset="0"/>
              </a:rPr>
              <a:t>C </a:t>
            </a:r>
            <a:r>
              <a:rPr lang="en-US" altLang="ko-KR"/>
              <a:t>= </a:t>
            </a:r>
            <a:r>
              <a:rPr lang="en-US" altLang="ko-KR" i="1">
                <a:latin typeface="Times New Roman" pitchFamily="18" charset="0"/>
              </a:rPr>
              <a:t>A</a:t>
            </a:r>
            <a:r>
              <a:rPr lang="en-US" altLang="ko-KR" i="1"/>
              <a:t> </a:t>
            </a:r>
            <a:r>
              <a:rPr lang="en-US" altLang="ko-KR"/>
              <a:t>AND</a:t>
            </a:r>
            <a:r>
              <a:rPr lang="en-US" altLang="ko-KR" i="1"/>
              <a:t> </a:t>
            </a:r>
            <a:r>
              <a:rPr lang="en-US" altLang="ko-KR" i="1">
                <a:latin typeface="Times New Roman" pitchFamily="18" charset="0"/>
              </a:rPr>
              <a:t>B</a:t>
            </a:r>
          </a:p>
        </p:txBody>
      </p:sp>
      <p:sp>
        <p:nvSpPr>
          <p:cNvPr id="26630" name="Text Box 10"/>
          <p:cNvSpPr txBox="1">
            <a:spLocks noChangeArrowheads="1"/>
          </p:cNvSpPr>
          <p:nvPr/>
        </p:nvSpPr>
        <p:spPr bwMode="auto">
          <a:xfrm>
            <a:off x="7596188" y="4581525"/>
            <a:ext cx="792162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latin typeface="Times New Roman" pitchFamily="18" charset="0"/>
              </a:rPr>
              <a:t>T</a:t>
            </a:r>
            <a:r>
              <a:rPr lang="en-US" altLang="ko-KR" i="1" baseline="-25000">
                <a:latin typeface="Times New Roman" pitchFamily="18" charset="0"/>
              </a:rPr>
              <a:t>A </a:t>
            </a:r>
            <a:r>
              <a:rPr lang="en-US" altLang="ko-KR"/>
              <a:t>= 1</a:t>
            </a: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4356100" y="4724400"/>
            <a:ext cx="1081088" cy="3667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i="1">
                <a:latin typeface="Times New Roman" pitchFamily="18" charset="0"/>
              </a:rPr>
              <a:t>T</a:t>
            </a:r>
            <a:r>
              <a:rPr lang="en-US" altLang="ko-KR" i="1" baseline="-25000">
                <a:latin typeface="Times New Roman" pitchFamily="18" charset="0"/>
              </a:rPr>
              <a:t>B </a:t>
            </a:r>
            <a:r>
              <a:rPr lang="en-US" altLang="ko-KR"/>
              <a:t>= </a:t>
            </a:r>
            <a:r>
              <a:rPr lang="en-US" altLang="ko-KR" i="1">
                <a:latin typeface="Times New Roman" pitchFamily="18" charset="0"/>
              </a:rPr>
              <a:t>A</a:t>
            </a:r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755650" y="1773238"/>
            <a:ext cx="7920038" cy="33655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/>
              <a:t>Design of a 3-bit Synchronous Binary Counter by Inspection of </a:t>
            </a:r>
            <a:r>
              <a:rPr lang="en-US" altLang="ko-KR" sz="1600">
                <a:solidFill>
                  <a:srgbClr val="3333FF"/>
                </a:solidFill>
              </a:rPr>
              <a:t>Counting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27651" name="Text Box 62"/>
          <p:cNvSpPr txBox="1">
            <a:spLocks noChangeArrowheads="1"/>
          </p:cNvSpPr>
          <p:nvPr/>
        </p:nvSpPr>
        <p:spPr bwMode="auto">
          <a:xfrm>
            <a:off x="684213" y="1916113"/>
            <a:ext cx="5040312" cy="3968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State Table for 3-bit Binary Counter</a:t>
            </a:r>
          </a:p>
        </p:txBody>
      </p:sp>
      <p:sp>
        <p:nvSpPr>
          <p:cNvPr id="27652" name="Text Box 71"/>
          <p:cNvSpPr txBox="1">
            <a:spLocks noChangeArrowheads="1"/>
          </p:cNvSpPr>
          <p:nvPr/>
        </p:nvSpPr>
        <p:spPr bwMode="auto">
          <a:xfrm>
            <a:off x="539750" y="1341438"/>
            <a:ext cx="81359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a 3-bit Synchronous Binary Counter by Using a </a:t>
            </a:r>
            <a:r>
              <a:rPr lang="en-US" altLang="ko-KR" sz="2000" i="1">
                <a:solidFill>
                  <a:srgbClr val="3333FF"/>
                </a:solidFill>
                <a:latin typeface="Times New Roman" pitchFamily="18" charset="0"/>
              </a:rPr>
              <a:t>State Table</a:t>
            </a:r>
          </a:p>
        </p:txBody>
      </p:sp>
      <p:graphicFrame>
        <p:nvGraphicFramePr>
          <p:cNvPr id="77922" name="Group 98"/>
          <p:cNvGraphicFramePr>
            <a:graphicFrameLocks noGrp="1"/>
          </p:cNvGraphicFramePr>
          <p:nvPr>
            <p:ph idx="1"/>
          </p:nvPr>
        </p:nvGraphicFramePr>
        <p:xfrm>
          <a:off x="1042988" y="2565400"/>
          <a:ext cx="6553200" cy="3718472"/>
        </p:xfrm>
        <a:graphic>
          <a:graphicData uri="http://schemas.openxmlformats.org/drawingml/2006/table">
            <a:tbl>
              <a:tblPr/>
              <a:tblGrid>
                <a:gridCol w="1944687"/>
                <a:gridCol w="4608513"/>
              </a:tblGrid>
              <a:tr h="761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Next State          Flip-Flop Inputs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 T</a:t>
                      </a:r>
                      <a:r>
                        <a:rPr kumimoji="1" lang="en-US" altLang="ko-K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2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60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1       0       0               1     1     1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1       1       0               0     1     1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0       0       0               1     1     1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64" name="Rectangle 99"/>
          <p:cNvSpPr>
            <a:spLocks noChangeArrowheads="1"/>
          </p:cNvSpPr>
          <p:nvPr/>
        </p:nvSpPr>
        <p:spPr bwMode="auto">
          <a:xfrm>
            <a:off x="1042988" y="2584450"/>
            <a:ext cx="6553200" cy="719138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28675" name="Line 29"/>
          <p:cNvSpPr>
            <a:spLocks noChangeShapeType="1"/>
          </p:cNvSpPr>
          <p:nvPr/>
        </p:nvSpPr>
        <p:spPr bwMode="auto">
          <a:xfrm>
            <a:off x="755650" y="2852738"/>
            <a:ext cx="0" cy="10715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6" name="Line 35"/>
          <p:cNvSpPr>
            <a:spLocks noChangeShapeType="1"/>
          </p:cNvSpPr>
          <p:nvPr/>
        </p:nvSpPr>
        <p:spPr bwMode="auto">
          <a:xfrm>
            <a:off x="7667625" y="2852738"/>
            <a:ext cx="0" cy="360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7" name="Line 115"/>
          <p:cNvSpPr>
            <a:spLocks noChangeShapeType="1"/>
          </p:cNvSpPr>
          <p:nvPr/>
        </p:nvSpPr>
        <p:spPr bwMode="auto">
          <a:xfrm>
            <a:off x="1439863" y="2852738"/>
            <a:ext cx="13684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8" name="Line 116"/>
          <p:cNvSpPr>
            <a:spLocks noChangeShapeType="1"/>
          </p:cNvSpPr>
          <p:nvPr/>
        </p:nvSpPr>
        <p:spPr bwMode="auto">
          <a:xfrm>
            <a:off x="755650" y="3924300"/>
            <a:ext cx="0" cy="2349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79" name="Line 117"/>
          <p:cNvSpPr>
            <a:spLocks noChangeShapeType="1"/>
          </p:cNvSpPr>
          <p:nvPr/>
        </p:nvSpPr>
        <p:spPr bwMode="auto">
          <a:xfrm>
            <a:off x="2808288" y="2852738"/>
            <a:ext cx="6508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0" name="Line 119"/>
          <p:cNvSpPr>
            <a:spLocks noChangeShapeType="1"/>
          </p:cNvSpPr>
          <p:nvPr/>
        </p:nvSpPr>
        <p:spPr bwMode="auto">
          <a:xfrm>
            <a:off x="3459163" y="2852738"/>
            <a:ext cx="42084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1" name="Line 122"/>
          <p:cNvSpPr>
            <a:spLocks noChangeShapeType="1"/>
          </p:cNvSpPr>
          <p:nvPr/>
        </p:nvSpPr>
        <p:spPr bwMode="auto">
          <a:xfrm>
            <a:off x="7667625" y="3213100"/>
            <a:ext cx="0" cy="711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2" name="Line 131"/>
          <p:cNvSpPr>
            <a:spLocks noChangeShapeType="1"/>
          </p:cNvSpPr>
          <p:nvPr/>
        </p:nvSpPr>
        <p:spPr bwMode="auto">
          <a:xfrm>
            <a:off x="7667625" y="3924300"/>
            <a:ext cx="0" cy="2349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8683" name="Text Box 257"/>
          <p:cNvSpPr txBox="1">
            <a:spLocks noChangeArrowheads="1"/>
          </p:cNvSpPr>
          <p:nvPr/>
        </p:nvSpPr>
        <p:spPr bwMode="auto">
          <a:xfrm>
            <a:off x="838200" y="1371600"/>
            <a:ext cx="66865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Karnaugh Map for 3-bit Synchronous Binary Counter</a:t>
            </a:r>
          </a:p>
        </p:txBody>
      </p:sp>
      <p:pic>
        <p:nvPicPr>
          <p:cNvPr id="28684" name="Picture 260" descr="roth+f12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495800" cy="3578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5" name="Text Box 261"/>
          <p:cNvSpPr txBox="1">
            <a:spLocks noChangeArrowheads="1"/>
          </p:cNvSpPr>
          <p:nvPr/>
        </p:nvSpPr>
        <p:spPr bwMode="auto">
          <a:xfrm>
            <a:off x="3276600" y="6021388"/>
            <a:ext cx="2968625" cy="36671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i="1"/>
              <a:t>T</a:t>
            </a:r>
            <a:r>
              <a:rPr lang="en-US" altLang="ko-KR" i="1" baseline="-25000"/>
              <a:t>A</a:t>
            </a:r>
            <a:r>
              <a:rPr lang="en-US" altLang="ko-KR" i="1"/>
              <a:t> </a:t>
            </a:r>
            <a:r>
              <a:rPr lang="en-US" altLang="ko-KR"/>
              <a:t>= 1,  </a:t>
            </a:r>
            <a:r>
              <a:rPr lang="en-US" altLang="ko-KR" i="1"/>
              <a:t>T</a:t>
            </a:r>
            <a:r>
              <a:rPr lang="en-US" altLang="ko-KR" i="1" baseline="-25000"/>
              <a:t>B</a:t>
            </a:r>
            <a:r>
              <a:rPr lang="en-US" altLang="ko-KR" i="1"/>
              <a:t> </a:t>
            </a:r>
            <a:r>
              <a:rPr lang="en-US" altLang="ko-KR"/>
              <a:t>= </a:t>
            </a:r>
            <a:r>
              <a:rPr lang="en-US" altLang="ko-KR" i="1"/>
              <a:t>A</a:t>
            </a:r>
            <a:r>
              <a:rPr lang="en-US" altLang="ko-KR"/>
              <a:t>,  </a:t>
            </a:r>
            <a:r>
              <a:rPr lang="en-US" altLang="ko-KR" i="1"/>
              <a:t>T</a:t>
            </a:r>
            <a:r>
              <a:rPr lang="en-US" altLang="ko-KR" i="1" baseline="-25000"/>
              <a:t>C</a:t>
            </a:r>
            <a:r>
              <a:rPr lang="en-US" altLang="ko-KR" i="1"/>
              <a:t> </a:t>
            </a:r>
            <a:r>
              <a:rPr lang="en-US" altLang="ko-KR"/>
              <a:t>= </a:t>
            </a:r>
            <a:r>
              <a:rPr lang="en-US" altLang="ko-KR" i="1"/>
              <a:t>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29699" name="Text Box 14"/>
          <p:cNvSpPr txBox="1">
            <a:spLocks noChangeArrowheads="1"/>
          </p:cNvSpPr>
          <p:nvPr/>
        </p:nvSpPr>
        <p:spPr bwMode="auto">
          <a:xfrm>
            <a:off x="650875" y="1371600"/>
            <a:ext cx="7469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3-bit Synchronous Binary Counter with </a:t>
            </a:r>
            <a:r>
              <a:rPr lang="en-US" altLang="ko-KR" sz="2000" i="1"/>
              <a:t>D Flip-Flops</a:t>
            </a:r>
          </a:p>
        </p:txBody>
      </p:sp>
      <p:pic>
        <p:nvPicPr>
          <p:cNvPr id="29700" name="Picture 20" descr="roth+f12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44750"/>
            <a:ext cx="6173788" cy="4152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22"/>
          <p:cNvSpPr txBox="1">
            <a:spLocks noChangeArrowheads="1"/>
          </p:cNvSpPr>
          <p:nvPr/>
        </p:nvSpPr>
        <p:spPr bwMode="auto">
          <a:xfrm>
            <a:off x="919163" y="1844675"/>
            <a:ext cx="7469187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To convert each D flip-flop to a T flip-flop by adding XOR 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90600" y="1371600"/>
            <a:ext cx="7469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3-bit Synchronous Binary Counter with D Flip-Flops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50875" y="1371600"/>
            <a:ext cx="7469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3-bit Synchronous Binary Counter with </a:t>
            </a:r>
            <a:r>
              <a:rPr lang="en-US" altLang="ko-KR" sz="2000" i="1"/>
              <a:t>D Flip-Flops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919163" y="1844675"/>
            <a:ext cx="7469187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To derive the D flip-flop input from the state table</a:t>
            </a:r>
          </a:p>
        </p:txBody>
      </p:sp>
      <p:graphicFrame>
        <p:nvGraphicFramePr>
          <p:cNvPr id="128022" name="Group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523384"/>
              </p:ext>
            </p:extLst>
          </p:nvPr>
        </p:nvGraphicFramePr>
        <p:xfrm>
          <a:off x="2339752" y="2369269"/>
          <a:ext cx="5905500" cy="3365500"/>
        </p:xfrm>
        <a:graphic>
          <a:graphicData uri="http://schemas.openxmlformats.org/drawingml/2006/table">
            <a:tbl>
              <a:tblPr/>
              <a:tblGrid>
                <a:gridCol w="1752600"/>
                <a:gridCol w="4152900"/>
              </a:tblGrid>
              <a:tr h="695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Next State          Flip-Flop Inputs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 D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D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D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0       1       0               0     1     0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1       0       0               1     0     0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1       0       1               1     0     1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1       1       0               1     1     0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1       1       1               1     1     1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0       0       0               0     0     0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37" name="Rectangle 18"/>
          <p:cNvSpPr>
            <a:spLocks noChangeArrowheads="1"/>
          </p:cNvSpPr>
          <p:nvPr/>
        </p:nvSpPr>
        <p:spPr bwMode="auto">
          <a:xfrm>
            <a:off x="2339752" y="2397844"/>
            <a:ext cx="5903912" cy="649288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38" name="Rectangle 19"/>
          <p:cNvSpPr>
            <a:spLocks noChangeArrowheads="1"/>
          </p:cNvSpPr>
          <p:nvPr/>
        </p:nvSpPr>
        <p:spPr bwMode="auto">
          <a:xfrm>
            <a:off x="4111402" y="3070944"/>
            <a:ext cx="4103687" cy="2663825"/>
          </a:xfrm>
          <a:prstGeom prst="rect">
            <a:avLst/>
          </a:prstGeom>
          <a:solidFill>
            <a:srgbClr val="FF00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0739" name="Text Box 23"/>
          <p:cNvSpPr txBox="1">
            <a:spLocks noChangeArrowheads="1"/>
          </p:cNvSpPr>
          <p:nvPr/>
        </p:nvSpPr>
        <p:spPr bwMode="auto">
          <a:xfrm>
            <a:off x="935832" y="2349500"/>
            <a:ext cx="1223962" cy="396875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ko-KR" sz="2000" i="1">
                <a:latin typeface="Times New Roman" pitchFamily="18" charset="0"/>
              </a:rPr>
              <a:t>Q</a:t>
            </a:r>
            <a:r>
              <a:rPr lang="en-US" altLang="ko-KR" sz="2000" i="1" baseline="30000">
                <a:latin typeface="Times New Roman" pitchFamily="18" charset="0"/>
              </a:rPr>
              <a:t>+</a:t>
            </a:r>
            <a:r>
              <a:rPr lang="en-US" altLang="ko-KR" sz="2000" i="1">
                <a:latin typeface="Times New Roman" pitchFamily="18" charset="0"/>
              </a:rPr>
              <a:t> =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ChangeArrowheads="1"/>
          </p:cNvSpPr>
          <p:nvPr/>
        </p:nvSpPr>
        <p:spPr bwMode="auto">
          <a:xfrm>
            <a:off x="0" y="404813"/>
            <a:ext cx="9144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66"/>
                </a:solidFill>
              </a:rPr>
              <a:t>Registers and Counters</a:t>
            </a:r>
          </a:p>
        </p:txBody>
      </p:sp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1042988" y="1844675"/>
            <a:ext cx="5616575" cy="17684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 u="sng"/>
              <a:t>Register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/>
              <a:t> </a:t>
            </a:r>
            <a:r>
              <a:rPr lang="en-US" altLang="ko-KR" sz="2000"/>
              <a:t>A group of flip-flops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/>
              <a:t> Use a common clock input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/>
              <a:t> Used to store and shift binary data</a:t>
            </a:r>
          </a:p>
        </p:txBody>
      </p:sp>
      <p:sp>
        <p:nvSpPr>
          <p:cNvPr id="4100" name="Text Box 1032"/>
          <p:cNvSpPr txBox="1">
            <a:spLocks noChangeArrowheads="1"/>
          </p:cNvSpPr>
          <p:nvPr/>
        </p:nvSpPr>
        <p:spPr bwMode="auto">
          <a:xfrm>
            <a:off x="1042988" y="4078288"/>
            <a:ext cx="5616575" cy="12223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 u="sng"/>
              <a:t>Counter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/>
              <a:t> A group of flip-flops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/>
              <a:t> Change states in a prescribed sequence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31747" name="Text Box 30"/>
          <p:cNvSpPr txBox="1">
            <a:spLocks noChangeArrowheads="1"/>
          </p:cNvSpPr>
          <p:nvPr/>
        </p:nvSpPr>
        <p:spPr bwMode="auto">
          <a:xfrm>
            <a:off x="457200" y="1371600"/>
            <a:ext cx="58674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The D input equations derived from the maps are </a:t>
            </a:r>
          </a:p>
        </p:txBody>
      </p:sp>
      <p:graphicFrame>
        <p:nvGraphicFramePr>
          <p:cNvPr id="31748" name="Object 31"/>
          <p:cNvGraphicFramePr>
            <a:graphicFrameLocks noChangeAspect="1"/>
          </p:cNvGraphicFramePr>
          <p:nvPr/>
        </p:nvGraphicFramePr>
        <p:xfrm>
          <a:off x="1258888" y="1844675"/>
          <a:ext cx="65532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3" imgW="3492500" imgH="736600" progId="Equation.3">
                  <p:embed/>
                </p:oleObj>
              </mc:Choice>
              <mc:Fallback>
                <p:oleObj name="Equation" r:id="rId3" imgW="3492500" imgH="736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6553200" cy="1381125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 Box 32"/>
          <p:cNvSpPr txBox="1">
            <a:spLocks noChangeArrowheads="1"/>
          </p:cNvSpPr>
          <p:nvPr/>
        </p:nvSpPr>
        <p:spPr bwMode="auto">
          <a:xfrm>
            <a:off x="533400" y="3276600"/>
            <a:ext cx="41100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Karnaugh Maps for D Flip-Flops</a:t>
            </a:r>
          </a:p>
        </p:txBody>
      </p:sp>
      <p:pic>
        <p:nvPicPr>
          <p:cNvPr id="31750" name="Picture 33" descr="roth+f12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10000"/>
            <a:ext cx="5867400" cy="2970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50875" y="1371600"/>
            <a:ext cx="74691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3-bit Synchronous Binary Counter with </a:t>
            </a:r>
            <a:r>
              <a:rPr lang="en-US" altLang="ko-KR" sz="2000" i="1"/>
              <a:t>D Flip-Flops</a:t>
            </a:r>
          </a:p>
        </p:txBody>
      </p:sp>
      <p:pic>
        <p:nvPicPr>
          <p:cNvPr id="32772" name="Picture 4" descr="roth+f12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5400675" cy="3632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773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1258888" y="1844675"/>
          <a:ext cx="5472112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4" imgW="3492500" imgH="736600" progId="Equation.3">
                  <p:embed/>
                </p:oleObj>
              </mc:Choice>
              <mc:Fallback>
                <p:oleObj name="Equation" r:id="rId4" imgW="3492500" imgH="736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844675"/>
                        <a:ext cx="5472112" cy="1154113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33795" name="Text Box 16"/>
          <p:cNvSpPr txBox="1">
            <a:spLocks noChangeArrowheads="1"/>
          </p:cNvSpPr>
          <p:nvPr/>
        </p:nvSpPr>
        <p:spPr bwMode="auto">
          <a:xfrm>
            <a:off x="1835150" y="1989138"/>
            <a:ext cx="15843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>
                <a:solidFill>
                  <a:srgbClr val="3333FF"/>
                </a:solidFill>
                <a:latin typeface="Times New Roman" pitchFamily="18" charset="0"/>
              </a:rPr>
              <a:t>State Graph</a:t>
            </a:r>
          </a:p>
        </p:txBody>
      </p:sp>
      <p:pic>
        <p:nvPicPr>
          <p:cNvPr id="33796" name="Picture 19" descr="roth+f12-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3019425" cy="300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7"/>
          <p:cNvSpPr txBox="1">
            <a:spLocks noChangeArrowheads="1"/>
          </p:cNvSpPr>
          <p:nvPr/>
        </p:nvSpPr>
        <p:spPr bwMode="auto">
          <a:xfrm>
            <a:off x="990600" y="5791200"/>
            <a:ext cx="3429000" cy="641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/>
              <a:t>When </a:t>
            </a:r>
            <a:r>
              <a:rPr lang="en-US" altLang="ko-KR" i="1">
                <a:latin typeface="Times New Roman" pitchFamily="18" charset="0"/>
              </a:rPr>
              <a:t>U </a:t>
            </a:r>
            <a:r>
              <a:rPr lang="en-US" altLang="ko-KR">
                <a:latin typeface="Times New Roman" pitchFamily="18" charset="0"/>
              </a:rPr>
              <a:t>= 1</a:t>
            </a:r>
            <a:r>
              <a:rPr lang="en-US" altLang="ko-KR"/>
              <a:t>, Up counting</a:t>
            </a:r>
          </a:p>
          <a:p>
            <a:pPr eaLnBrk="1" hangingPunct="1"/>
            <a:r>
              <a:rPr lang="en-US" altLang="ko-KR"/>
              <a:t>When </a:t>
            </a:r>
            <a:r>
              <a:rPr lang="en-US" altLang="ko-KR" i="1">
                <a:latin typeface="Times New Roman" pitchFamily="18" charset="0"/>
              </a:rPr>
              <a:t>D </a:t>
            </a:r>
            <a:r>
              <a:rPr lang="en-US" altLang="ko-KR">
                <a:latin typeface="Times New Roman" pitchFamily="18" charset="0"/>
              </a:rPr>
              <a:t>= 1</a:t>
            </a:r>
            <a:r>
              <a:rPr lang="en-US" altLang="ko-KR"/>
              <a:t>, Down counting</a:t>
            </a:r>
          </a:p>
        </p:txBody>
      </p:sp>
      <p:sp>
        <p:nvSpPr>
          <p:cNvPr id="33798" name="Text Box 28"/>
          <p:cNvSpPr txBox="1">
            <a:spLocks noChangeArrowheads="1"/>
          </p:cNvSpPr>
          <p:nvPr/>
        </p:nvSpPr>
        <p:spPr bwMode="auto">
          <a:xfrm>
            <a:off x="650875" y="1371600"/>
            <a:ext cx="550545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3-bit Synchronous Binary </a:t>
            </a:r>
            <a:r>
              <a:rPr lang="en-US" altLang="ko-KR" sz="2000" i="1">
                <a:solidFill>
                  <a:srgbClr val="3333FF"/>
                </a:solidFill>
                <a:latin typeface="Times New Roman" pitchFamily="18" charset="0"/>
              </a:rPr>
              <a:t>Up-Down Counter</a:t>
            </a:r>
          </a:p>
        </p:txBody>
      </p:sp>
      <p:sp>
        <p:nvSpPr>
          <p:cNvPr id="33799" name="Text Box 29"/>
          <p:cNvSpPr txBox="1">
            <a:spLocks noChangeArrowheads="1"/>
          </p:cNvSpPr>
          <p:nvPr/>
        </p:nvSpPr>
        <p:spPr bwMode="auto">
          <a:xfrm>
            <a:off x="6227763" y="1989138"/>
            <a:ext cx="13684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>
                <a:solidFill>
                  <a:srgbClr val="3333FF"/>
                </a:solidFill>
                <a:latin typeface="Times New Roman" pitchFamily="18" charset="0"/>
              </a:rPr>
              <a:t>State Table</a:t>
            </a:r>
          </a:p>
        </p:txBody>
      </p:sp>
      <p:graphicFrame>
        <p:nvGraphicFramePr>
          <p:cNvPr id="58458" name="Group 90"/>
          <p:cNvGraphicFramePr>
            <a:graphicFrameLocks noGrp="1"/>
          </p:cNvGraphicFramePr>
          <p:nvPr>
            <p:ph idx="1"/>
          </p:nvPr>
        </p:nvGraphicFramePr>
        <p:xfrm>
          <a:off x="5219700" y="2565400"/>
          <a:ext cx="3467100" cy="3984630"/>
        </p:xfrm>
        <a:graphic>
          <a:graphicData uri="http://schemas.openxmlformats.org/drawingml/2006/table">
            <a:tbl>
              <a:tblPr/>
              <a:tblGrid>
                <a:gridCol w="1112838"/>
                <a:gridCol w="1101725"/>
                <a:gridCol w="1252537"/>
              </a:tblGrid>
              <a:tr h="398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CBA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8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U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graphicFrame>
        <p:nvGraphicFramePr>
          <p:cNvPr id="34819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4427538" y="2997200"/>
          <a:ext cx="3960812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Equation" r:id="rId3" imgW="1917700" imgH="736600" progId="Equation.3">
                  <p:embed/>
                </p:oleObj>
              </mc:Choice>
              <mc:Fallback>
                <p:oleObj name="Equation" r:id="rId3" imgW="1917700" imgH="736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997200"/>
                        <a:ext cx="3960812" cy="152082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Text Box 12"/>
          <p:cNvSpPr txBox="1">
            <a:spLocks noChangeArrowheads="1"/>
          </p:cNvSpPr>
          <p:nvPr/>
        </p:nvSpPr>
        <p:spPr bwMode="auto">
          <a:xfrm>
            <a:off x="650875" y="1371600"/>
            <a:ext cx="70897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3-bit Synchronous Binary </a:t>
            </a:r>
            <a:r>
              <a:rPr lang="en-US" altLang="ko-KR" sz="2000" i="1">
                <a:solidFill>
                  <a:srgbClr val="3333FF"/>
                </a:solidFill>
                <a:latin typeface="Times New Roman" pitchFamily="18" charset="0"/>
              </a:rPr>
              <a:t>Up-Down Counter </a:t>
            </a:r>
            <a:r>
              <a:rPr lang="en-US" altLang="ko-KR"/>
              <a:t>Using D flip-flops</a:t>
            </a:r>
          </a:p>
        </p:txBody>
      </p:sp>
      <p:sp>
        <p:nvSpPr>
          <p:cNvPr id="34821" name="Text Box 13"/>
          <p:cNvSpPr txBox="1">
            <a:spLocks noChangeArrowheads="1"/>
          </p:cNvSpPr>
          <p:nvPr/>
        </p:nvSpPr>
        <p:spPr bwMode="auto">
          <a:xfrm>
            <a:off x="1258888" y="2132013"/>
            <a:ext cx="18002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State Table</a:t>
            </a:r>
          </a:p>
        </p:txBody>
      </p:sp>
      <p:sp>
        <p:nvSpPr>
          <p:cNvPr id="34822" name="Text Box 16"/>
          <p:cNvSpPr txBox="1">
            <a:spLocks noChangeArrowheads="1"/>
          </p:cNvSpPr>
          <p:nvPr/>
        </p:nvSpPr>
        <p:spPr bwMode="auto">
          <a:xfrm>
            <a:off x="4859338" y="2205038"/>
            <a:ext cx="22320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Logic Equations</a:t>
            </a:r>
          </a:p>
        </p:txBody>
      </p:sp>
      <p:graphicFrame>
        <p:nvGraphicFramePr>
          <p:cNvPr id="132206" name="Group 110"/>
          <p:cNvGraphicFramePr>
            <a:graphicFrameLocks noGrp="1"/>
          </p:cNvGraphicFramePr>
          <p:nvPr>
            <p:ph sz="half" idx="2"/>
          </p:nvPr>
        </p:nvGraphicFramePr>
        <p:xfrm>
          <a:off x="900113" y="2636838"/>
          <a:ext cx="2663825" cy="3984630"/>
        </p:xfrm>
        <a:graphic>
          <a:graphicData uri="http://schemas.openxmlformats.org/drawingml/2006/table">
            <a:tbl>
              <a:tblPr/>
              <a:tblGrid>
                <a:gridCol w="854075"/>
                <a:gridCol w="847725"/>
                <a:gridCol w="962025"/>
              </a:tblGrid>
              <a:tr h="3984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CBA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84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U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101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111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110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pic>
        <p:nvPicPr>
          <p:cNvPr id="35843" name="Picture 40" descr="roth+f12-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9138"/>
            <a:ext cx="5038725" cy="459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Text Box 41"/>
          <p:cNvSpPr txBox="1">
            <a:spLocks noChangeArrowheads="1"/>
          </p:cNvSpPr>
          <p:nvPr/>
        </p:nvSpPr>
        <p:spPr bwMode="auto">
          <a:xfrm>
            <a:off x="650875" y="1371600"/>
            <a:ext cx="70897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3-bit Synchronous Binary </a:t>
            </a:r>
            <a:r>
              <a:rPr lang="en-US" altLang="ko-KR" sz="2000" i="1">
                <a:solidFill>
                  <a:srgbClr val="3333FF"/>
                </a:solidFill>
                <a:latin typeface="Times New Roman" pitchFamily="18" charset="0"/>
              </a:rPr>
              <a:t>Up-Down Counter </a:t>
            </a:r>
            <a:r>
              <a:rPr lang="en-US" altLang="ko-KR"/>
              <a:t>Using D flip-flops</a:t>
            </a:r>
          </a:p>
        </p:txBody>
      </p:sp>
      <p:sp>
        <p:nvSpPr>
          <p:cNvPr id="35845" name="Text Box 43"/>
          <p:cNvSpPr txBox="1">
            <a:spLocks noChangeArrowheads="1"/>
          </p:cNvSpPr>
          <p:nvPr/>
        </p:nvSpPr>
        <p:spPr bwMode="auto">
          <a:xfrm>
            <a:off x="755650" y="3141663"/>
            <a:ext cx="2232025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Logic Equations</a:t>
            </a:r>
          </a:p>
        </p:txBody>
      </p:sp>
      <p:graphicFrame>
        <p:nvGraphicFramePr>
          <p:cNvPr id="35846" name="Object 0"/>
          <p:cNvGraphicFramePr>
            <a:graphicFrameLocks noGrp="1" noChangeAspect="1"/>
          </p:cNvGraphicFramePr>
          <p:nvPr>
            <p:ph idx="1"/>
          </p:nvPr>
        </p:nvGraphicFramePr>
        <p:xfrm>
          <a:off x="468313" y="3716338"/>
          <a:ext cx="28797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Equation" r:id="rId4" imgW="1917700" imgH="736600" progId="Equation.3">
                  <p:embed/>
                </p:oleObj>
              </mc:Choice>
              <mc:Fallback>
                <p:oleObj name="Equation" r:id="rId4" imgW="1917700" imgH="736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716338"/>
                        <a:ext cx="2879725" cy="110648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63563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36867" name="Text Box 32"/>
          <p:cNvSpPr txBox="1">
            <a:spLocks noChangeArrowheads="1"/>
          </p:cNvSpPr>
          <p:nvPr/>
        </p:nvSpPr>
        <p:spPr bwMode="auto">
          <a:xfrm>
            <a:off x="533400" y="1447800"/>
            <a:ext cx="49752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Loadable Counter with </a:t>
            </a:r>
            <a:r>
              <a:rPr lang="en-US" altLang="ko-KR" sz="2000" i="1">
                <a:solidFill>
                  <a:srgbClr val="3333FF"/>
                </a:solidFill>
              </a:rPr>
              <a:t>Count Enable</a:t>
            </a:r>
          </a:p>
        </p:txBody>
      </p:sp>
      <p:sp>
        <p:nvSpPr>
          <p:cNvPr id="36868" name="Text Box 35"/>
          <p:cNvSpPr txBox="1">
            <a:spLocks noChangeArrowheads="1"/>
          </p:cNvSpPr>
          <p:nvPr/>
        </p:nvSpPr>
        <p:spPr bwMode="auto">
          <a:xfrm>
            <a:off x="972369" y="1916832"/>
            <a:ext cx="1944687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Block Diagram </a:t>
            </a:r>
          </a:p>
        </p:txBody>
      </p:sp>
      <p:pic>
        <p:nvPicPr>
          <p:cNvPr id="36869" name="Picture 36" descr="roth+f12-1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9" y="2515320"/>
            <a:ext cx="2825750" cy="2209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37"/>
          <p:cNvSpPr txBox="1">
            <a:spLocks noChangeArrowheads="1"/>
          </p:cNvSpPr>
          <p:nvPr/>
        </p:nvSpPr>
        <p:spPr bwMode="auto">
          <a:xfrm>
            <a:off x="5076825" y="1916832"/>
            <a:ext cx="2160588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Function Table</a:t>
            </a:r>
          </a:p>
        </p:txBody>
      </p:sp>
      <p:grpSp>
        <p:nvGrpSpPr>
          <p:cNvPr id="36871" name="Group 43"/>
          <p:cNvGrpSpPr>
            <a:grpSpLocks/>
          </p:cNvGrpSpPr>
          <p:nvPr/>
        </p:nvGrpSpPr>
        <p:grpSpPr bwMode="auto">
          <a:xfrm>
            <a:off x="4067175" y="2566119"/>
            <a:ext cx="4876800" cy="2152650"/>
            <a:chOff x="2448" y="2744"/>
            <a:chExt cx="3072" cy="1356"/>
          </a:xfrm>
        </p:grpSpPr>
        <p:grpSp>
          <p:nvGrpSpPr>
            <p:cNvPr id="36879" name="Group 41"/>
            <p:cNvGrpSpPr>
              <a:grpSpLocks/>
            </p:cNvGrpSpPr>
            <p:nvPr/>
          </p:nvGrpSpPr>
          <p:grpSpPr bwMode="auto">
            <a:xfrm>
              <a:off x="2448" y="2744"/>
              <a:ext cx="3072" cy="1107"/>
              <a:chOff x="2448" y="2744"/>
              <a:chExt cx="3072" cy="1107"/>
            </a:xfrm>
          </p:grpSpPr>
          <p:graphicFrame>
            <p:nvGraphicFramePr>
              <p:cNvPr id="36881" name="Object 0"/>
              <p:cNvGraphicFramePr>
                <a:graphicFrameLocks noChangeAspect="1"/>
              </p:cNvGraphicFramePr>
              <p:nvPr/>
            </p:nvGraphicFramePr>
            <p:xfrm>
              <a:off x="2496" y="2744"/>
              <a:ext cx="3024" cy="11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885" name="Equation" r:id="rId4" imgW="3124200" imgH="1143000" progId="Equation.3">
                      <p:embed/>
                    </p:oleObj>
                  </mc:Choice>
                  <mc:Fallback>
                    <p:oleObj name="Equation" r:id="rId4" imgW="3124200" imgH="1143000" progId="Equation.3">
                      <p:embed/>
                      <p:pic>
                        <p:nvPicPr>
                          <p:cNvPr id="0" name="Object 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96" y="2744"/>
                            <a:ext cx="3024" cy="1107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6882" name="Line 39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6883" name="Line 40"/>
              <p:cNvSpPr>
                <a:spLocks noChangeShapeType="1"/>
              </p:cNvSpPr>
              <p:nvPr/>
            </p:nvSpPr>
            <p:spPr bwMode="auto">
              <a:xfrm>
                <a:off x="3600" y="2784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6880" name="Text Box 42"/>
            <p:cNvSpPr txBox="1">
              <a:spLocks noChangeArrowheads="1"/>
            </p:cNvSpPr>
            <p:nvPr/>
          </p:nvSpPr>
          <p:spPr bwMode="auto">
            <a:xfrm>
              <a:off x="3456" y="3888"/>
              <a:ext cx="28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600"/>
                <a:t>(b)</a:t>
              </a:r>
            </a:p>
          </p:txBody>
        </p:sp>
      </p:grpSp>
      <p:sp>
        <p:nvSpPr>
          <p:cNvPr id="36872" name="Oval 44"/>
          <p:cNvSpPr>
            <a:spLocks noChangeArrowheads="1"/>
          </p:cNvSpPr>
          <p:nvPr/>
        </p:nvSpPr>
        <p:spPr bwMode="auto">
          <a:xfrm>
            <a:off x="467544" y="2980457"/>
            <a:ext cx="431800" cy="360363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6873" name="Oval 45"/>
          <p:cNvSpPr>
            <a:spLocks noChangeArrowheads="1"/>
          </p:cNvSpPr>
          <p:nvPr/>
        </p:nvSpPr>
        <p:spPr bwMode="auto">
          <a:xfrm>
            <a:off x="467544" y="3423370"/>
            <a:ext cx="431800" cy="3603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6874" name="Oval 46"/>
          <p:cNvSpPr>
            <a:spLocks noChangeArrowheads="1"/>
          </p:cNvSpPr>
          <p:nvPr/>
        </p:nvSpPr>
        <p:spPr bwMode="auto">
          <a:xfrm>
            <a:off x="2844031" y="3196357"/>
            <a:ext cx="647700" cy="360363"/>
          </a:xfrm>
          <a:prstGeom prst="ellipse">
            <a:avLst/>
          </a:prstGeom>
          <a:noFill/>
          <a:ln w="1270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6875" name="Rectangle 47"/>
          <p:cNvSpPr>
            <a:spLocks noChangeArrowheads="1"/>
          </p:cNvSpPr>
          <p:nvPr/>
        </p:nvSpPr>
        <p:spPr bwMode="auto">
          <a:xfrm>
            <a:off x="4067175" y="2953469"/>
            <a:ext cx="3529013" cy="287338"/>
          </a:xfrm>
          <a:prstGeom prst="rect">
            <a:avLst/>
          </a:prstGeom>
          <a:solidFill>
            <a:srgbClr val="0000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6876" name="Rectangle 48"/>
          <p:cNvSpPr>
            <a:spLocks noChangeArrowheads="1"/>
          </p:cNvSpPr>
          <p:nvPr/>
        </p:nvSpPr>
        <p:spPr bwMode="auto">
          <a:xfrm>
            <a:off x="4067175" y="3301132"/>
            <a:ext cx="3529013" cy="287337"/>
          </a:xfrm>
          <a:prstGeom prst="rect">
            <a:avLst/>
          </a:prstGeom>
          <a:solidFill>
            <a:srgbClr val="00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6877" name="Rectangle 49"/>
          <p:cNvSpPr>
            <a:spLocks noChangeArrowheads="1"/>
          </p:cNvSpPr>
          <p:nvPr/>
        </p:nvSpPr>
        <p:spPr bwMode="auto">
          <a:xfrm>
            <a:off x="4067175" y="3647207"/>
            <a:ext cx="3529013" cy="287337"/>
          </a:xfrm>
          <a:prstGeom prst="rect">
            <a:avLst/>
          </a:prstGeom>
          <a:solidFill>
            <a:srgbClr val="FF00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6878" name="Rectangle 50"/>
          <p:cNvSpPr>
            <a:spLocks noChangeArrowheads="1"/>
          </p:cNvSpPr>
          <p:nvPr/>
        </p:nvSpPr>
        <p:spPr bwMode="auto">
          <a:xfrm>
            <a:off x="4067175" y="3996457"/>
            <a:ext cx="3529013" cy="287337"/>
          </a:xfrm>
          <a:prstGeom prst="rect">
            <a:avLst/>
          </a:prstGeom>
          <a:solidFill>
            <a:srgbClr val="99CC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pic>
        <p:nvPicPr>
          <p:cNvPr id="37891" name="Picture 84" descr="roth+f12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24100"/>
            <a:ext cx="842486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85"/>
          <p:cNvSpPr txBox="1">
            <a:spLocks noChangeArrowheads="1"/>
          </p:cNvSpPr>
          <p:nvPr/>
        </p:nvSpPr>
        <p:spPr bwMode="auto">
          <a:xfrm>
            <a:off x="533400" y="1447800"/>
            <a:ext cx="57673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Loadable Counter Using F/F, MUX, and gates</a:t>
            </a:r>
          </a:p>
        </p:txBody>
      </p:sp>
      <p:sp>
        <p:nvSpPr>
          <p:cNvPr id="37893" name="Text Box 86"/>
          <p:cNvSpPr txBox="1">
            <a:spLocks noChangeArrowheads="1"/>
          </p:cNvSpPr>
          <p:nvPr/>
        </p:nvSpPr>
        <p:spPr bwMode="auto">
          <a:xfrm>
            <a:off x="2776538" y="4241800"/>
            <a:ext cx="268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/>
              <a:t>0</a:t>
            </a:r>
          </a:p>
        </p:txBody>
      </p:sp>
      <p:sp>
        <p:nvSpPr>
          <p:cNvPr id="37894" name="Text Box 87"/>
          <p:cNvSpPr txBox="1">
            <a:spLocks noChangeArrowheads="1"/>
          </p:cNvSpPr>
          <p:nvPr/>
        </p:nvSpPr>
        <p:spPr bwMode="auto">
          <a:xfrm>
            <a:off x="2771775" y="4549775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/>
              <a:t>1</a:t>
            </a:r>
          </a:p>
        </p:txBody>
      </p:sp>
      <p:sp>
        <p:nvSpPr>
          <p:cNvPr id="37895" name="Text Box 90"/>
          <p:cNvSpPr txBox="1">
            <a:spLocks noChangeArrowheads="1"/>
          </p:cNvSpPr>
          <p:nvPr/>
        </p:nvSpPr>
        <p:spPr bwMode="auto">
          <a:xfrm>
            <a:off x="5580063" y="4221163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/>
              <a:t>0</a:t>
            </a:r>
          </a:p>
        </p:txBody>
      </p:sp>
      <p:sp>
        <p:nvSpPr>
          <p:cNvPr id="37896" name="Text Box 91"/>
          <p:cNvSpPr txBox="1">
            <a:spLocks noChangeArrowheads="1"/>
          </p:cNvSpPr>
          <p:nvPr/>
        </p:nvSpPr>
        <p:spPr bwMode="auto">
          <a:xfrm>
            <a:off x="5575300" y="4529138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/>
              <a:t>1</a:t>
            </a:r>
          </a:p>
        </p:txBody>
      </p:sp>
      <p:sp>
        <p:nvSpPr>
          <p:cNvPr id="37897" name="Text Box 92"/>
          <p:cNvSpPr txBox="1">
            <a:spLocks noChangeArrowheads="1"/>
          </p:cNvSpPr>
          <p:nvPr/>
        </p:nvSpPr>
        <p:spPr bwMode="auto">
          <a:xfrm>
            <a:off x="8162925" y="4221163"/>
            <a:ext cx="2682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/>
              <a:t>0</a:t>
            </a:r>
          </a:p>
        </p:txBody>
      </p:sp>
      <p:sp>
        <p:nvSpPr>
          <p:cNvPr id="37898" name="Text Box 93"/>
          <p:cNvSpPr txBox="1">
            <a:spLocks noChangeArrowheads="1"/>
          </p:cNvSpPr>
          <p:nvPr/>
        </p:nvSpPr>
        <p:spPr bwMode="auto">
          <a:xfrm>
            <a:off x="8158163" y="4529138"/>
            <a:ext cx="2682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1200"/>
              <a:t>1</a:t>
            </a:r>
          </a:p>
        </p:txBody>
      </p:sp>
      <p:sp>
        <p:nvSpPr>
          <p:cNvPr id="37899" name="Oval 94"/>
          <p:cNvSpPr>
            <a:spLocks noChangeArrowheads="1"/>
          </p:cNvSpPr>
          <p:nvPr/>
        </p:nvSpPr>
        <p:spPr bwMode="auto">
          <a:xfrm>
            <a:off x="241300" y="5319713"/>
            <a:ext cx="360363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7900" name="Oval 95"/>
          <p:cNvSpPr>
            <a:spLocks noChangeArrowheads="1"/>
          </p:cNvSpPr>
          <p:nvPr/>
        </p:nvSpPr>
        <p:spPr bwMode="auto">
          <a:xfrm>
            <a:off x="827088" y="5588000"/>
            <a:ext cx="360362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12.3 Design of Binary Counters</a:t>
            </a:r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684213" y="1628775"/>
            <a:ext cx="58324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Next-state Equations for the Loadable Counter </a:t>
            </a:r>
          </a:p>
        </p:txBody>
      </p:sp>
      <p:graphicFrame>
        <p:nvGraphicFramePr>
          <p:cNvPr id="38916" name="Object 0"/>
          <p:cNvGraphicFramePr>
            <a:graphicFrameLocks noChangeAspect="1"/>
          </p:cNvGraphicFramePr>
          <p:nvPr/>
        </p:nvGraphicFramePr>
        <p:xfrm>
          <a:off x="1141413" y="2349500"/>
          <a:ext cx="528955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Equation" r:id="rId3" imgW="2730500" imgH="736600" progId="Equation.3">
                  <p:embed/>
                </p:oleObj>
              </mc:Choice>
              <mc:Fallback>
                <p:oleObj name="Equation" r:id="rId3" imgW="2730500" imgH="736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349500"/>
                        <a:ext cx="5289550" cy="1427163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611188" y="1484313"/>
            <a:ext cx="691356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T Flip-Flops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898475" y="1988840"/>
            <a:ext cx="2952750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State Graph for Counter</a:t>
            </a:r>
          </a:p>
        </p:txBody>
      </p:sp>
      <p:pic>
        <p:nvPicPr>
          <p:cNvPr id="39941" name="Picture 7" descr="roth+f12-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75" y="2888953"/>
            <a:ext cx="2520950" cy="24272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5435550" y="1988840"/>
            <a:ext cx="1584325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State Table</a:t>
            </a:r>
          </a:p>
        </p:txBody>
      </p:sp>
      <p:graphicFrame>
        <p:nvGraphicFramePr>
          <p:cNvPr id="81948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813825"/>
              </p:ext>
            </p:extLst>
          </p:nvPr>
        </p:nvGraphicFramePr>
        <p:xfrm>
          <a:off x="4571950" y="2492896"/>
          <a:ext cx="3600450" cy="3365500"/>
        </p:xfrm>
        <a:graphic>
          <a:graphicData uri="http://schemas.openxmlformats.org/drawingml/2006/table">
            <a:tbl>
              <a:tblPr/>
              <a:tblGrid>
                <a:gridCol w="1752600"/>
                <a:gridCol w="1847850"/>
              </a:tblGrid>
              <a:tr h="695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954" name="Rectangle 29"/>
          <p:cNvSpPr>
            <a:spLocks noChangeArrowheads="1"/>
          </p:cNvSpPr>
          <p:nvPr/>
        </p:nvSpPr>
        <p:spPr bwMode="auto">
          <a:xfrm>
            <a:off x="4571950" y="3861321"/>
            <a:ext cx="3600450" cy="647700"/>
          </a:xfrm>
          <a:prstGeom prst="rect">
            <a:avLst/>
          </a:prstGeom>
          <a:solidFill>
            <a:srgbClr val="00FF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55" name="Rectangle 30"/>
          <p:cNvSpPr>
            <a:spLocks noChangeArrowheads="1"/>
          </p:cNvSpPr>
          <p:nvPr/>
        </p:nvSpPr>
        <p:spPr bwMode="auto">
          <a:xfrm>
            <a:off x="4571950" y="5229746"/>
            <a:ext cx="3600450" cy="647700"/>
          </a:xfrm>
          <a:prstGeom prst="rect">
            <a:avLst/>
          </a:prstGeom>
          <a:solidFill>
            <a:srgbClr val="00FF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39956" name="Rectangle 31"/>
          <p:cNvSpPr>
            <a:spLocks noChangeArrowheads="1"/>
          </p:cNvSpPr>
          <p:nvPr/>
        </p:nvSpPr>
        <p:spPr bwMode="auto">
          <a:xfrm>
            <a:off x="4571950" y="2521471"/>
            <a:ext cx="3600450" cy="647700"/>
          </a:xfrm>
          <a:prstGeom prst="rect">
            <a:avLst/>
          </a:pr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1188" y="1484313"/>
            <a:ext cx="68405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T Flip-Flops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67772" y="1914855"/>
            <a:ext cx="2087563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Flip-Flop Inputs </a:t>
            </a:r>
          </a:p>
        </p:txBody>
      </p:sp>
      <p:graphicFrame>
        <p:nvGraphicFramePr>
          <p:cNvPr id="135179" name="Group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584026"/>
              </p:ext>
            </p:extLst>
          </p:nvPr>
        </p:nvGraphicFramePr>
        <p:xfrm>
          <a:off x="2842964" y="1988840"/>
          <a:ext cx="5905500" cy="3365500"/>
        </p:xfrm>
        <a:graphic>
          <a:graphicData uri="http://schemas.openxmlformats.org/drawingml/2006/table">
            <a:tbl>
              <a:tblPr/>
              <a:tblGrid>
                <a:gridCol w="1752600"/>
                <a:gridCol w="4152900"/>
              </a:tblGrid>
              <a:tr h="695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Next State          Flip-Flop Inputs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8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 T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1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0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1       0       0               1     0     0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0       1       0               1     0     1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6" name="Rectangle 22"/>
          <p:cNvSpPr>
            <a:spLocks noChangeArrowheads="1"/>
          </p:cNvSpPr>
          <p:nvPr/>
        </p:nvSpPr>
        <p:spPr bwMode="auto">
          <a:xfrm>
            <a:off x="2842964" y="2017415"/>
            <a:ext cx="5903912" cy="649287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0977" name="Rectangle 23"/>
          <p:cNvSpPr>
            <a:spLocks noChangeArrowheads="1"/>
          </p:cNvSpPr>
          <p:nvPr/>
        </p:nvSpPr>
        <p:spPr bwMode="auto">
          <a:xfrm>
            <a:off x="4614614" y="2690515"/>
            <a:ext cx="4103687" cy="2663825"/>
          </a:xfrm>
          <a:prstGeom prst="rect">
            <a:avLst/>
          </a:prstGeom>
          <a:solidFill>
            <a:srgbClr val="FF00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5288" y="1412875"/>
            <a:ext cx="7083425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4-Bit D Flip-Flop Registers with </a:t>
            </a:r>
            <a:r>
              <a:rPr lang="en-US" altLang="ko-KR" i="1"/>
              <a:t>Data</a:t>
            </a:r>
            <a:r>
              <a:rPr lang="en-US" altLang="ko-KR"/>
              <a:t>, </a:t>
            </a:r>
            <a:r>
              <a:rPr lang="en-US" altLang="ko-KR" i="1"/>
              <a:t>Load</a:t>
            </a:r>
            <a:r>
              <a:rPr lang="en-US" altLang="ko-KR"/>
              <a:t>, </a:t>
            </a:r>
            <a:r>
              <a:rPr lang="en-US" altLang="ko-KR" i="1"/>
              <a:t>Clear</a:t>
            </a:r>
            <a:r>
              <a:rPr lang="en-US" altLang="ko-KR"/>
              <a:t>, and  </a:t>
            </a:r>
            <a:r>
              <a:rPr lang="en-US" altLang="ko-KR" i="1"/>
              <a:t>Clock</a:t>
            </a:r>
            <a:r>
              <a:rPr lang="en-US" altLang="ko-KR"/>
              <a:t> inputs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611188" y="2492375"/>
            <a:ext cx="6911975" cy="376238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Load</a:t>
            </a:r>
            <a:r>
              <a:rPr lang="en-US" altLang="ko-KR"/>
              <a:t> signal ANDed with </a:t>
            </a: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Clk</a:t>
            </a:r>
            <a:r>
              <a:rPr lang="en-US" altLang="ko-KR"/>
              <a:t> signal </a:t>
            </a:r>
            <a:r>
              <a:rPr lang="en-US" altLang="ko-KR">
                <a:cs typeface="Arial" charset="0"/>
              </a:rPr>
              <a:t>→ may cause </a:t>
            </a: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  <a:cs typeface="Arial" charset="0"/>
              </a:rPr>
              <a:t>timing problems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611188" y="1989138"/>
            <a:ext cx="6911975" cy="376237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ClrN</a:t>
            </a:r>
            <a:r>
              <a:rPr lang="en-US" altLang="ko-KR"/>
              <a:t> signal for </a:t>
            </a:r>
            <a:r>
              <a:rPr lang="en-US" altLang="ko-KR" i="1"/>
              <a:t>asynchronous</a:t>
            </a:r>
            <a:r>
              <a:rPr lang="en-US" altLang="ko-KR"/>
              <a:t> clear</a:t>
            </a:r>
          </a:p>
        </p:txBody>
      </p:sp>
      <p:grpSp>
        <p:nvGrpSpPr>
          <p:cNvPr id="5126" name="그룹 7"/>
          <p:cNvGrpSpPr>
            <a:grpSpLocks/>
          </p:cNvGrpSpPr>
          <p:nvPr/>
        </p:nvGrpSpPr>
        <p:grpSpPr bwMode="auto">
          <a:xfrm>
            <a:off x="358775" y="3033713"/>
            <a:ext cx="8528050" cy="3635375"/>
            <a:chOff x="323528" y="2492896"/>
            <a:chExt cx="8526855" cy="3636404"/>
          </a:xfrm>
        </p:grpSpPr>
        <p:pic>
          <p:nvPicPr>
            <p:cNvPr id="5128" name="Picture 6" descr="D:\Document\Lecture\UnderGraduate\DigitalLogicDesign\Fundamentals of Logic Design\Powerpoints\Fig12-1-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492896"/>
              <a:ext cx="8454847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직사각형 9"/>
            <p:cNvSpPr/>
            <p:nvPr/>
          </p:nvSpPr>
          <p:spPr>
            <a:xfrm>
              <a:off x="323528" y="2924818"/>
              <a:ext cx="2088857" cy="360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94956" y="5768835"/>
              <a:ext cx="2088857" cy="3604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  <p:sp>
        <p:nvSpPr>
          <p:cNvPr id="5127" name="Oval 12"/>
          <p:cNvSpPr>
            <a:spLocks noChangeArrowheads="1"/>
          </p:cNvSpPr>
          <p:nvPr/>
        </p:nvSpPr>
        <p:spPr bwMode="auto">
          <a:xfrm>
            <a:off x="1331913" y="5229225"/>
            <a:ext cx="863600" cy="812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4213" y="1268413"/>
            <a:ext cx="68405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T Flip-Flops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779838" y="2997200"/>
            <a:ext cx="3240087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Flip-Flop Input Functions</a:t>
            </a:r>
          </a:p>
        </p:txBody>
      </p:sp>
      <p:graphicFrame>
        <p:nvGraphicFramePr>
          <p:cNvPr id="136220" name="Group 28"/>
          <p:cNvGraphicFramePr>
            <a:graphicFrameLocks noGrp="1"/>
          </p:cNvGraphicFramePr>
          <p:nvPr>
            <p:ph idx="1"/>
          </p:nvPr>
        </p:nvGraphicFramePr>
        <p:xfrm>
          <a:off x="323850" y="1773238"/>
          <a:ext cx="3140075" cy="1951037"/>
        </p:xfrm>
        <a:graphic>
          <a:graphicData uri="http://schemas.openxmlformats.org/drawingml/2006/table">
            <a:tbl>
              <a:tblPr/>
              <a:tblGrid>
                <a:gridCol w="1033463"/>
                <a:gridCol w="2106612"/>
              </a:tblGrid>
              <a:tr h="4267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               F/F Inputs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        T</a:t>
                      </a:r>
                      <a:r>
                        <a:rPr kumimoji="1" lang="en-US" altLang="ko-KR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T</a:t>
                      </a:r>
                      <a:r>
                        <a:rPr kumimoji="1" lang="en-US" altLang="ko-KR" sz="10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1       0       0               1     0     0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0       1       1               0     0     1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1       1       1               0     1     1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               -      -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0       1       0               1     0     1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3850" y="1773238"/>
            <a:ext cx="3095625" cy="431800"/>
          </a:xfrm>
          <a:prstGeom prst="rect">
            <a:avLst/>
          </a:prstGeom>
          <a:solidFill>
            <a:srgbClr val="00FF00">
              <a:alpha val="2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1360488" y="2205038"/>
            <a:ext cx="2082800" cy="1527175"/>
          </a:xfrm>
          <a:prstGeom prst="rect">
            <a:avLst/>
          </a:prstGeom>
          <a:solidFill>
            <a:srgbClr val="FF00FF">
              <a:alpha val="1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42002" name="Picture 29" descr="roth+f12-22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65550"/>
            <a:ext cx="6911975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sp>
        <p:nvSpPr>
          <p:cNvPr id="43011" name="Text Box 21"/>
          <p:cNvSpPr txBox="1">
            <a:spLocks noChangeArrowheads="1"/>
          </p:cNvSpPr>
          <p:nvPr/>
        </p:nvSpPr>
        <p:spPr bwMode="auto">
          <a:xfrm>
            <a:off x="539750" y="1557338"/>
            <a:ext cx="81375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The Other Method to Derive Input Functions from the Next-State Maps</a:t>
            </a:r>
          </a:p>
        </p:txBody>
      </p:sp>
      <p:graphicFrame>
        <p:nvGraphicFramePr>
          <p:cNvPr id="86083" name="Group 67"/>
          <p:cNvGraphicFramePr>
            <a:graphicFrameLocks noGrp="1"/>
          </p:cNvGraphicFramePr>
          <p:nvPr/>
        </p:nvGraphicFramePr>
        <p:xfrm>
          <a:off x="2344738" y="2982913"/>
          <a:ext cx="1944687" cy="1889644"/>
        </p:xfrm>
        <a:graphic>
          <a:graphicData uri="http://schemas.openxmlformats.org/drawingml/2006/table">
            <a:tbl>
              <a:tblPr/>
              <a:tblGrid>
                <a:gridCol w="1228725"/>
                <a:gridCol w="715962"/>
              </a:tblGrid>
              <a:tr h="3960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Q      Q</a:t>
                      </a:r>
                      <a:r>
                        <a:rPr kumimoji="1" lang="en-US" altLang="ko-KR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</a:t>
                      </a:r>
                      <a:endParaRPr kumimoji="1" lang="en-US" altLang="ko-K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036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</a:t>
                      </a:r>
                    </a:p>
                  </a:txBody>
                  <a:tcPr marT="45691" marB="4569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3" name="Text Box 69"/>
          <p:cNvSpPr txBox="1">
            <a:spLocks noChangeArrowheads="1"/>
          </p:cNvSpPr>
          <p:nvPr/>
        </p:nvSpPr>
        <p:spPr bwMode="auto">
          <a:xfrm>
            <a:off x="4618038" y="3559175"/>
            <a:ext cx="2397125" cy="396875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/>
              <a:t>If </a:t>
            </a:r>
            <a:r>
              <a:rPr lang="en-US" altLang="ko-KR" sz="2000" i="1">
                <a:latin typeface="Times New Roman" pitchFamily="18" charset="0"/>
              </a:rPr>
              <a:t>Q</a:t>
            </a:r>
            <a:r>
              <a:rPr lang="en-US" altLang="ko-KR" sz="2000"/>
              <a:t> </a:t>
            </a:r>
            <a:r>
              <a:rPr lang="en-US" altLang="ko-KR" sz="2000">
                <a:latin typeface="Times New Roman" pitchFamily="18" charset="0"/>
              </a:rPr>
              <a:t>= 0</a:t>
            </a:r>
            <a:r>
              <a:rPr lang="en-US" altLang="ko-KR" sz="2000"/>
              <a:t>, then </a:t>
            </a:r>
            <a:r>
              <a:rPr lang="en-US" altLang="ko-KR" sz="2000" i="1">
                <a:latin typeface="Times New Roman" pitchFamily="18" charset="0"/>
              </a:rPr>
              <a:t>T</a:t>
            </a:r>
            <a:r>
              <a:rPr lang="en-US" altLang="ko-KR" sz="2000">
                <a:latin typeface="Times New Roman" pitchFamily="18" charset="0"/>
              </a:rPr>
              <a:t> =</a:t>
            </a:r>
            <a:r>
              <a:rPr lang="en-US" altLang="ko-KR" sz="2000"/>
              <a:t> </a:t>
            </a:r>
            <a:r>
              <a:rPr lang="en-US" altLang="ko-KR" sz="2000" i="1">
                <a:latin typeface="Times New Roman" pitchFamily="18" charset="0"/>
              </a:rPr>
              <a:t>Q</a:t>
            </a:r>
            <a:r>
              <a:rPr lang="en-US" altLang="ko-KR" sz="2000" i="1" baseline="30000">
                <a:latin typeface="Times New Roman" pitchFamily="18" charset="0"/>
              </a:rPr>
              <a:t>+</a:t>
            </a:r>
          </a:p>
        </p:txBody>
      </p:sp>
      <p:sp>
        <p:nvSpPr>
          <p:cNvPr id="43024" name="AutoShape 70"/>
          <p:cNvSpPr>
            <a:spLocks/>
          </p:cNvSpPr>
          <p:nvPr/>
        </p:nvSpPr>
        <p:spPr bwMode="auto">
          <a:xfrm>
            <a:off x="4360863" y="3486150"/>
            <a:ext cx="215900" cy="576263"/>
          </a:xfrm>
          <a:prstGeom prst="rightBrace">
            <a:avLst>
              <a:gd name="adj1" fmla="val 2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025" name="Rectangle 71"/>
          <p:cNvSpPr>
            <a:spLocks noChangeArrowheads="1"/>
          </p:cNvSpPr>
          <p:nvPr/>
        </p:nvSpPr>
        <p:spPr bwMode="auto">
          <a:xfrm>
            <a:off x="2344738" y="3386138"/>
            <a:ext cx="1944687" cy="720725"/>
          </a:xfrm>
          <a:prstGeom prst="rect">
            <a:avLst/>
          </a:prstGeom>
          <a:solidFill>
            <a:srgbClr val="00FF00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026" name="Text Box 72"/>
          <p:cNvSpPr txBox="1">
            <a:spLocks noChangeArrowheads="1"/>
          </p:cNvSpPr>
          <p:nvPr/>
        </p:nvSpPr>
        <p:spPr bwMode="auto">
          <a:xfrm>
            <a:off x="4618038" y="4306888"/>
            <a:ext cx="2690812" cy="396875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/>
              <a:t>If </a:t>
            </a:r>
            <a:r>
              <a:rPr lang="en-US" altLang="ko-KR" sz="2000" i="1">
                <a:latin typeface="Times New Roman" pitchFamily="18" charset="0"/>
              </a:rPr>
              <a:t>Q</a:t>
            </a:r>
            <a:r>
              <a:rPr lang="en-US" altLang="ko-KR" sz="2000"/>
              <a:t> </a:t>
            </a:r>
            <a:r>
              <a:rPr lang="en-US" altLang="ko-KR" sz="2000">
                <a:latin typeface="Times New Roman" pitchFamily="18" charset="0"/>
              </a:rPr>
              <a:t>= 1</a:t>
            </a:r>
            <a:r>
              <a:rPr lang="en-US" altLang="ko-KR" sz="2000"/>
              <a:t>, then </a:t>
            </a:r>
            <a:r>
              <a:rPr lang="en-US" altLang="ko-KR" sz="2000" i="1">
                <a:latin typeface="Times New Roman" pitchFamily="18" charset="0"/>
              </a:rPr>
              <a:t>T</a:t>
            </a:r>
            <a:r>
              <a:rPr lang="en-US" altLang="ko-KR" sz="2000"/>
              <a:t> </a:t>
            </a:r>
            <a:r>
              <a:rPr lang="en-US" altLang="ko-KR" sz="2000">
                <a:latin typeface="Times New Roman" pitchFamily="18" charset="0"/>
              </a:rPr>
              <a:t>= (</a:t>
            </a:r>
            <a:r>
              <a:rPr lang="en-US" altLang="ko-KR" sz="2000" i="1">
                <a:latin typeface="Times New Roman" pitchFamily="18" charset="0"/>
              </a:rPr>
              <a:t>Q</a:t>
            </a:r>
            <a:r>
              <a:rPr lang="en-US" altLang="ko-KR" sz="2000" i="1" baseline="30000">
                <a:latin typeface="Times New Roman" pitchFamily="18" charset="0"/>
              </a:rPr>
              <a:t>+ </a:t>
            </a:r>
            <a:r>
              <a:rPr lang="en-US" altLang="ko-KR" sz="2000">
                <a:latin typeface="Times New Roman" pitchFamily="18" charset="0"/>
              </a:rPr>
              <a:t>)</a:t>
            </a:r>
            <a:r>
              <a:rPr lang="en-US" altLang="ko-KR" sz="2000" i="1">
                <a:latin typeface="Times New Roman" pitchFamily="18" charset="0"/>
              </a:rPr>
              <a:t>’</a:t>
            </a:r>
          </a:p>
        </p:txBody>
      </p:sp>
      <p:sp>
        <p:nvSpPr>
          <p:cNvPr id="43027" name="AutoShape 73"/>
          <p:cNvSpPr>
            <a:spLocks/>
          </p:cNvSpPr>
          <p:nvPr/>
        </p:nvSpPr>
        <p:spPr bwMode="auto">
          <a:xfrm>
            <a:off x="4360863" y="4233863"/>
            <a:ext cx="215900" cy="576262"/>
          </a:xfrm>
          <a:prstGeom prst="rightBrace">
            <a:avLst>
              <a:gd name="adj1" fmla="val 222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028" name="Rectangle 74"/>
          <p:cNvSpPr>
            <a:spLocks noChangeArrowheads="1"/>
          </p:cNvSpPr>
          <p:nvPr/>
        </p:nvSpPr>
        <p:spPr bwMode="auto">
          <a:xfrm>
            <a:off x="2344738" y="4133850"/>
            <a:ext cx="1944687" cy="720725"/>
          </a:xfrm>
          <a:prstGeom prst="rect">
            <a:avLst/>
          </a:prstGeom>
          <a:solidFill>
            <a:srgbClr val="FF00FF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3029" name="Text Box 75"/>
          <p:cNvSpPr txBox="1">
            <a:spLocks noChangeArrowheads="1"/>
          </p:cNvSpPr>
          <p:nvPr/>
        </p:nvSpPr>
        <p:spPr bwMode="auto">
          <a:xfrm>
            <a:off x="2555875" y="2276475"/>
            <a:ext cx="3457575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Input Function of T Flip-Flop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pic>
        <p:nvPicPr>
          <p:cNvPr id="44035" name="Picture 3" descr="roth+f12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90713"/>
            <a:ext cx="6192837" cy="483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7220" name="Group 4"/>
          <p:cNvGraphicFramePr>
            <a:graphicFrameLocks noGrp="1"/>
          </p:cNvGraphicFramePr>
          <p:nvPr>
            <p:ph idx="1"/>
          </p:nvPr>
        </p:nvGraphicFramePr>
        <p:xfrm>
          <a:off x="179388" y="1914525"/>
          <a:ext cx="2017712" cy="1951038"/>
        </p:xfrm>
        <a:graphic>
          <a:graphicData uri="http://schemas.openxmlformats.org/drawingml/2006/table">
            <a:tbl>
              <a:tblPr/>
              <a:tblGrid>
                <a:gridCol w="998537"/>
                <a:gridCol w="1019175"/>
              </a:tblGrid>
              <a:tr h="426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      B      A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  <a:r>
                        <a:rPr kumimoji="1" lang="en-US" altLang="ko-KR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B</a:t>
                      </a:r>
                      <a:r>
                        <a:rPr kumimoji="1" lang="en-US" altLang="ko-KR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    A</a:t>
                      </a:r>
                      <a:r>
                        <a:rPr kumimoji="1" lang="en-US" altLang="ko-KR" sz="1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endParaRPr kumimoji="1" lang="en-US" altLang="ko-K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2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1      1      1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0       0       0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1       1       1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-        -        -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0       1       0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47" name="Rectangle 16"/>
          <p:cNvSpPr>
            <a:spLocks noChangeArrowheads="1"/>
          </p:cNvSpPr>
          <p:nvPr/>
        </p:nvSpPr>
        <p:spPr bwMode="auto">
          <a:xfrm>
            <a:off x="179388" y="1914525"/>
            <a:ext cx="2017712" cy="431800"/>
          </a:xfrm>
          <a:prstGeom prst="rect">
            <a:avLst/>
          </a:prstGeom>
          <a:solidFill>
            <a:srgbClr val="FF0000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48" name="Text Box 17"/>
          <p:cNvSpPr txBox="1">
            <a:spLocks noChangeArrowheads="1"/>
          </p:cNvSpPr>
          <p:nvPr/>
        </p:nvSpPr>
        <p:spPr bwMode="auto">
          <a:xfrm>
            <a:off x="539750" y="1341438"/>
            <a:ext cx="813752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The Other Method to Derive Input Functions from the Next-State Maps</a:t>
            </a:r>
          </a:p>
        </p:txBody>
      </p:sp>
      <p:sp>
        <p:nvSpPr>
          <p:cNvPr id="44049" name="AutoShape 19"/>
          <p:cNvSpPr>
            <a:spLocks noChangeArrowheads="1"/>
          </p:cNvSpPr>
          <p:nvPr/>
        </p:nvSpPr>
        <p:spPr bwMode="auto">
          <a:xfrm>
            <a:off x="2411413" y="2708275"/>
            <a:ext cx="360362" cy="4333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137236" name="Group 20"/>
          <p:cNvGraphicFramePr>
            <a:graphicFrameLocks noGrp="1"/>
          </p:cNvGraphicFramePr>
          <p:nvPr/>
        </p:nvGraphicFramePr>
        <p:xfrm>
          <a:off x="395288" y="4292600"/>
          <a:ext cx="1439862" cy="1377950"/>
        </p:xfrm>
        <a:graphic>
          <a:graphicData uri="http://schemas.openxmlformats.org/drawingml/2006/table">
            <a:tbl>
              <a:tblPr/>
              <a:tblGrid>
                <a:gridCol w="909637"/>
                <a:gridCol w="530225"/>
              </a:tblGrid>
              <a:tr h="30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Q      Q</a:t>
                      </a:r>
                      <a:r>
                        <a:rPr kumimoji="1" lang="en-US" altLang="ko-KR" sz="1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T</a:t>
                      </a:r>
                      <a:endParaRPr kumimoji="1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094"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1     1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1" name="Rectangle 31"/>
          <p:cNvSpPr>
            <a:spLocks noChangeArrowheads="1"/>
          </p:cNvSpPr>
          <p:nvPr/>
        </p:nvSpPr>
        <p:spPr bwMode="auto">
          <a:xfrm>
            <a:off x="3248025" y="2520950"/>
            <a:ext cx="287338" cy="1081088"/>
          </a:xfrm>
          <a:prstGeom prst="rect">
            <a:avLst/>
          </a:prstGeom>
          <a:solidFill>
            <a:srgbClr val="00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62" name="Rectangle 33"/>
          <p:cNvSpPr>
            <a:spLocks noChangeArrowheads="1"/>
          </p:cNvSpPr>
          <p:nvPr/>
        </p:nvSpPr>
        <p:spPr bwMode="auto">
          <a:xfrm>
            <a:off x="3248025" y="4916488"/>
            <a:ext cx="287338" cy="1081087"/>
          </a:xfrm>
          <a:prstGeom prst="rect">
            <a:avLst/>
          </a:prstGeom>
          <a:solidFill>
            <a:srgbClr val="00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63" name="Rectangle 34"/>
          <p:cNvSpPr>
            <a:spLocks noChangeArrowheads="1"/>
          </p:cNvSpPr>
          <p:nvPr/>
        </p:nvSpPr>
        <p:spPr bwMode="auto">
          <a:xfrm>
            <a:off x="3554413" y="2520950"/>
            <a:ext cx="287337" cy="1081088"/>
          </a:xfrm>
          <a:prstGeom prst="rect">
            <a:avLst/>
          </a:prstGeom>
          <a:solidFill>
            <a:srgbClr val="FF00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64" name="Rectangle 35"/>
          <p:cNvSpPr>
            <a:spLocks noChangeArrowheads="1"/>
          </p:cNvSpPr>
          <p:nvPr/>
        </p:nvSpPr>
        <p:spPr bwMode="auto">
          <a:xfrm>
            <a:off x="3554413" y="4911725"/>
            <a:ext cx="287337" cy="1081088"/>
          </a:xfrm>
          <a:prstGeom prst="rect">
            <a:avLst/>
          </a:prstGeom>
          <a:solidFill>
            <a:srgbClr val="FF00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65" name="Rectangle 36"/>
          <p:cNvSpPr>
            <a:spLocks noChangeArrowheads="1"/>
          </p:cNvSpPr>
          <p:nvPr/>
        </p:nvSpPr>
        <p:spPr bwMode="auto">
          <a:xfrm>
            <a:off x="5167313" y="2492375"/>
            <a:ext cx="576262" cy="576263"/>
          </a:xfrm>
          <a:prstGeom prst="rect">
            <a:avLst/>
          </a:prstGeom>
          <a:solidFill>
            <a:srgbClr val="00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66" name="Rectangle 37"/>
          <p:cNvSpPr>
            <a:spLocks noChangeArrowheads="1"/>
          </p:cNvSpPr>
          <p:nvPr/>
        </p:nvSpPr>
        <p:spPr bwMode="auto">
          <a:xfrm>
            <a:off x="5167313" y="4887913"/>
            <a:ext cx="576262" cy="576262"/>
          </a:xfrm>
          <a:prstGeom prst="rect">
            <a:avLst/>
          </a:prstGeom>
          <a:solidFill>
            <a:srgbClr val="00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67" name="Rectangle 38"/>
          <p:cNvSpPr>
            <a:spLocks noChangeArrowheads="1"/>
          </p:cNvSpPr>
          <p:nvPr/>
        </p:nvSpPr>
        <p:spPr bwMode="auto">
          <a:xfrm>
            <a:off x="5167313" y="3049588"/>
            <a:ext cx="576262" cy="576262"/>
          </a:xfrm>
          <a:prstGeom prst="rect">
            <a:avLst/>
          </a:prstGeom>
          <a:solidFill>
            <a:srgbClr val="FF00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68" name="Rectangle 39"/>
          <p:cNvSpPr>
            <a:spLocks noChangeArrowheads="1"/>
          </p:cNvSpPr>
          <p:nvPr/>
        </p:nvSpPr>
        <p:spPr bwMode="auto">
          <a:xfrm>
            <a:off x="5167313" y="5435600"/>
            <a:ext cx="576262" cy="576263"/>
          </a:xfrm>
          <a:prstGeom prst="rect">
            <a:avLst/>
          </a:prstGeom>
          <a:solidFill>
            <a:srgbClr val="FF00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69" name="Rectangle 40"/>
          <p:cNvSpPr>
            <a:spLocks noChangeArrowheads="1"/>
          </p:cNvSpPr>
          <p:nvPr/>
        </p:nvSpPr>
        <p:spPr bwMode="auto">
          <a:xfrm>
            <a:off x="7226300" y="2781300"/>
            <a:ext cx="576263" cy="576263"/>
          </a:xfrm>
          <a:prstGeom prst="rect">
            <a:avLst/>
          </a:prstGeom>
          <a:solidFill>
            <a:srgbClr val="FF00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70" name="Rectangle 41"/>
          <p:cNvSpPr>
            <a:spLocks noChangeArrowheads="1"/>
          </p:cNvSpPr>
          <p:nvPr/>
        </p:nvSpPr>
        <p:spPr bwMode="auto">
          <a:xfrm>
            <a:off x="7226300" y="5167313"/>
            <a:ext cx="585788" cy="576262"/>
          </a:xfrm>
          <a:prstGeom prst="rect">
            <a:avLst/>
          </a:prstGeom>
          <a:solidFill>
            <a:srgbClr val="FF00FF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71" name="Rectangle 42"/>
          <p:cNvSpPr>
            <a:spLocks noChangeArrowheads="1"/>
          </p:cNvSpPr>
          <p:nvPr/>
        </p:nvSpPr>
        <p:spPr bwMode="auto">
          <a:xfrm>
            <a:off x="7226300" y="2492375"/>
            <a:ext cx="576263" cy="288925"/>
          </a:xfrm>
          <a:prstGeom prst="rect">
            <a:avLst/>
          </a:prstGeom>
          <a:solidFill>
            <a:srgbClr val="00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72" name="Rectangle 43"/>
          <p:cNvSpPr>
            <a:spLocks noChangeArrowheads="1"/>
          </p:cNvSpPr>
          <p:nvPr/>
        </p:nvSpPr>
        <p:spPr bwMode="auto">
          <a:xfrm>
            <a:off x="7226300" y="3322638"/>
            <a:ext cx="576263" cy="288925"/>
          </a:xfrm>
          <a:prstGeom prst="rect">
            <a:avLst/>
          </a:prstGeom>
          <a:solidFill>
            <a:srgbClr val="00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73" name="Rectangle 44"/>
          <p:cNvSpPr>
            <a:spLocks noChangeArrowheads="1"/>
          </p:cNvSpPr>
          <p:nvPr/>
        </p:nvSpPr>
        <p:spPr bwMode="auto">
          <a:xfrm>
            <a:off x="7226300" y="5734050"/>
            <a:ext cx="576263" cy="288925"/>
          </a:xfrm>
          <a:prstGeom prst="rect">
            <a:avLst/>
          </a:prstGeom>
          <a:solidFill>
            <a:srgbClr val="00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4074" name="Rectangle 45"/>
          <p:cNvSpPr>
            <a:spLocks noChangeArrowheads="1"/>
          </p:cNvSpPr>
          <p:nvPr/>
        </p:nvSpPr>
        <p:spPr bwMode="auto">
          <a:xfrm>
            <a:off x="7226300" y="4887913"/>
            <a:ext cx="576263" cy="288925"/>
          </a:xfrm>
          <a:prstGeom prst="rect">
            <a:avLst/>
          </a:prstGeom>
          <a:solidFill>
            <a:srgbClr val="00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pic>
        <p:nvPicPr>
          <p:cNvPr id="45059" name="Picture 10" descr="roth+f12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586038"/>
            <a:ext cx="63373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12"/>
          <p:cNvSpPr txBox="1">
            <a:spLocks noChangeArrowheads="1"/>
          </p:cNvSpPr>
          <p:nvPr/>
        </p:nvSpPr>
        <p:spPr bwMode="auto">
          <a:xfrm>
            <a:off x="1187450" y="1403350"/>
            <a:ext cx="68405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T Flip-Flops</a:t>
            </a:r>
          </a:p>
        </p:txBody>
      </p:sp>
      <p:graphicFrame>
        <p:nvGraphicFramePr>
          <p:cNvPr id="45061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1908175" y="1906588"/>
          <a:ext cx="49688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4" imgW="2857500" imgH="228600" progId="Equation.3">
                  <p:embed/>
                </p:oleObj>
              </mc:Choice>
              <mc:Fallback>
                <p:oleObj name="Equation" r:id="rId4" imgW="28575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906588"/>
                        <a:ext cx="4968875" cy="403225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11188" y="1341438"/>
            <a:ext cx="80645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Timing Diagram for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T Flip-Flops</a:t>
            </a:r>
          </a:p>
        </p:txBody>
      </p:sp>
      <p:pic>
        <p:nvPicPr>
          <p:cNvPr id="46084" name="Picture 4" descr="roth+f12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7764462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8" descr="roth+f12-22-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70104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851275" y="1484313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>
                <a:latin typeface="Times New Roman" pitchFamily="18" charset="0"/>
              </a:rPr>
              <a:t>CBA</a:t>
            </a:r>
            <a:r>
              <a:rPr lang="en-US" altLang="ko-KR" sz="2000">
                <a:latin typeface="Times New Roman" pitchFamily="18" charset="0"/>
              </a:rPr>
              <a:t> = 001, 101, 110</a:t>
            </a:r>
          </a:p>
        </p:txBody>
      </p:sp>
      <p:sp>
        <p:nvSpPr>
          <p:cNvPr id="47111" name="Rectangle 9"/>
          <p:cNvSpPr>
            <a:spLocks noChangeArrowheads="1"/>
          </p:cNvSpPr>
          <p:nvPr/>
        </p:nvSpPr>
        <p:spPr bwMode="auto">
          <a:xfrm>
            <a:off x="4643438" y="1503363"/>
            <a:ext cx="433387" cy="360362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2" name="Rectangle 10"/>
          <p:cNvSpPr>
            <a:spLocks noChangeArrowheads="1"/>
          </p:cNvSpPr>
          <p:nvPr/>
        </p:nvSpPr>
        <p:spPr bwMode="auto">
          <a:xfrm>
            <a:off x="5146675" y="1503363"/>
            <a:ext cx="433388" cy="360362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5689600" y="1503363"/>
            <a:ext cx="433388" cy="360362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1379538" y="3113088"/>
            <a:ext cx="431800" cy="431800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7019925" y="3122613"/>
            <a:ext cx="431800" cy="431800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6" name="Rectangle 14"/>
          <p:cNvSpPr>
            <a:spLocks noChangeArrowheads="1"/>
          </p:cNvSpPr>
          <p:nvPr/>
        </p:nvSpPr>
        <p:spPr bwMode="auto">
          <a:xfrm>
            <a:off x="4086225" y="3122613"/>
            <a:ext cx="431800" cy="431800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7" name="Rectangle 15"/>
          <p:cNvSpPr>
            <a:spLocks noChangeArrowheads="1"/>
          </p:cNvSpPr>
          <p:nvPr/>
        </p:nvSpPr>
        <p:spPr bwMode="auto">
          <a:xfrm>
            <a:off x="1801813" y="3122613"/>
            <a:ext cx="433387" cy="431800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8" name="Rectangle 16"/>
          <p:cNvSpPr>
            <a:spLocks noChangeArrowheads="1"/>
          </p:cNvSpPr>
          <p:nvPr/>
        </p:nvSpPr>
        <p:spPr bwMode="auto">
          <a:xfrm>
            <a:off x="7451725" y="3122613"/>
            <a:ext cx="433388" cy="431800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19" name="Rectangle 17"/>
          <p:cNvSpPr>
            <a:spLocks noChangeArrowheads="1"/>
          </p:cNvSpPr>
          <p:nvPr/>
        </p:nvSpPr>
        <p:spPr bwMode="auto">
          <a:xfrm>
            <a:off x="4519613" y="3122613"/>
            <a:ext cx="433387" cy="431800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20" name="Rectangle 18"/>
          <p:cNvSpPr>
            <a:spLocks noChangeArrowheads="1"/>
          </p:cNvSpPr>
          <p:nvPr/>
        </p:nvSpPr>
        <p:spPr bwMode="auto">
          <a:xfrm>
            <a:off x="1806575" y="3995738"/>
            <a:ext cx="433388" cy="431800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21" name="Rectangle 19"/>
          <p:cNvSpPr>
            <a:spLocks noChangeArrowheads="1"/>
          </p:cNvSpPr>
          <p:nvPr/>
        </p:nvSpPr>
        <p:spPr bwMode="auto">
          <a:xfrm>
            <a:off x="7461250" y="3995738"/>
            <a:ext cx="433388" cy="431800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22" name="Rectangle 20"/>
          <p:cNvSpPr>
            <a:spLocks noChangeArrowheads="1"/>
          </p:cNvSpPr>
          <p:nvPr/>
        </p:nvSpPr>
        <p:spPr bwMode="auto">
          <a:xfrm>
            <a:off x="4519613" y="3986213"/>
            <a:ext cx="433387" cy="431800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23" name="Rectangle 21"/>
          <p:cNvSpPr>
            <a:spLocks noChangeArrowheads="1"/>
          </p:cNvSpPr>
          <p:nvPr/>
        </p:nvSpPr>
        <p:spPr bwMode="auto">
          <a:xfrm>
            <a:off x="971550" y="4941888"/>
            <a:ext cx="7129463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7125" name="Text Box 30"/>
          <p:cNvSpPr txBox="1">
            <a:spLocks noChangeArrowheads="1"/>
          </p:cNvSpPr>
          <p:nvPr/>
        </p:nvSpPr>
        <p:spPr bwMode="auto">
          <a:xfrm>
            <a:off x="539750" y="1484313"/>
            <a:ext cx="32416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Analysis for </a:t>
            </a:r>
            <a:r>
              <a:rPr lang="en-US" altLang="ko-KR" sz="2000" i="1">
                <a:solidFill>
                  <a:srgbClr val="3333FF"/>
                </a:solidFill>
              </a:rPr>
              <a:t>Unused States</a:t>
            </a:r>
          </a:p>
        </p:txBody>
      </p:sp>
      <p:graphicFrame>
        <p:nvGraphicFramePr>
          <p:cNvPr id="47107" name="Object 2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6774981"/>
              </p:ext>
            </p:extLst>
          </p:nvPr>
        </p:nvGraphicFramePr>
        <p:xfrm>
          <a:off x="1763713" y="4941168"/>
          <a:ext cx="57610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name="Equation" r:id="rId4" imgW="3467100" imgH="228600" progId="Equation.3">
                  <p:embed/>
                </p:oleObj>
              </mc:Choice>
              <mc:Fallback>
                <p:oleObj name="Equation" r:id="rId4" imgW="346710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941168"/>
                        <a:ext cx="5761037" cy="381000"/>
                      </a:xfrm>
                      <a:prstGeom prst="rect">
                        <a:avLst/>
                      </a:prstGeom>
                      <a:solidFill>
                        <a:srgbClr val="FF00FF">
                          <a:alpha val="25882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26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091912945"/>
              </p:ext>
            </p:extLst>
          </p:nvPr>
        </p:nvGraphicFramePr>
        <p:xfrm>
          <a:off x="1763713" y="5957168"/>
          <a:ext cx="57610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name="Equation" r:id="rId6" imgW="3479800" imgH="228600" progId="Equation.3">
                  <p:embed/>
                </p:oleObj>
              </mc:Choice>
              <mc:Fallback>
                <p:oleObj name="Equation" r:id="rId6" imgW="3479800" imgH="2286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957168"/>
                        <a:ext cx="5761037" cy="377825"/>
                      </a:xfrm>
                      <a:prstGeom prst="rect">
                        <a:avLst/>
                      </a:prstGeom>
                      <a:solidFill>
                        <a:srgbClr val="0000FF">
                          <a:alpha val="25882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4" name="Object 2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60715771"/>
              </p:ext>
            </p:extLst>
          </p:nvPr>
        </p:nvGraphicFramePr>
        <p:xfrm>
          <a:off x="1763713" y="5453931"/>
          <a:ext cx="57594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1" name="Equation" r:id="rId8" imgW="3467100" imgH="228600" progId="Equation.3">
                  <p:embed/>
                </p:oleObj>
              </mc:Choice>
              <mc:Fallback>
                <p:oleObj name="Equation" r:id="rId8" imgW="34671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5453931"/>
                        <a:ext cx="5759450" cy="379412"/>
                      </a:xfrm>
                      <a:prstGeom prst="rect">
                        <a:avLst/>
                      </a:prstGeom>
                      <a:solidFill>
                        <a:srgbClr val="00FF00">
                          <a:alpha val="25882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graphicFrame>
        <p:nvGraphicFramePr>
          <p:cNvPr id="48131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1887064"/>
              </p:ext>
            </p:extLst>
          </p:nvPr>
        </p:nvGraphicFramePr>
        <p:xfrm>
          <a:off x="1331913" y="1845295"/>
          <a:ext cx="57610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1" name="Equation" r:id="rId3" imgW="3467100" imgH="228600" progId="Equation.3">
                  <p:embed/>
                </p:oleObj>
              </mc:Choice>
              <mc:Fallback>
                <p:oleObj name="Equation" r:id="rId3" imgW="34671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845295"/>
                        <a:ext cx="5761037" cy="381000"/>
                      </a:xfrm>
                      <a:prstGeom prst="rect">
                        <a:avLst/>
                      </a:prstGeom>
                      <a:solidFill>
                        <a:srgbClr val="FF00FF">
                          <a:alpha val="25882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0138"/>
              </p:ext>
            </p:extLst>
          </p:nvPr>
        </p:nvGraphicFramePr>
        <p:xfrm>
          <a:off x="1331913" y="2861295"/>
          <a:ext cx="57610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2" name="Equation" r:id="rId5" imgW="3479800" imgH="228600" progId="Equation.3">
                  <p:embed/>
                </p:oleObj>
              </mc:Choice>
              <mc:Fallback>
                <p:oleObj name="Equation" r:id="rId5" imgW="3479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861295"/>
                        <a:ext cx="5761037" cy="377825"/>
                      </a:xfrm>
                      <a:prstGeom prst="rect">
                        <a:avLst/>
                      </a:prstGeom>
                      <a:solidFill>
                        <a:srgbClr val="0000FF">
                          <a:alpha val="25882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3" name="Text Box 9"/>
          <p:cNvSpPr txBox="1">
            <a:spLocks noChangeArrowheads="1"/>
          </p:cNvSpPr>
          <p:nvPr/>
        </p:nvSpPr>
        <p:spPr bwMode="auto">
          <a:xfrm>
            <a:off x="539750" y="1268760"/>
            <a:ext cx="32416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Analysis for </a:t>
            </a:r>
            <a:r>
              <a:rPr lang="en-US" altLang="ko-KR" sz="2000" i="1">
                <a:solidFill>
                  <a:srgbClr val="3333FF"/>
                </a:solidFill>
              </a:rPr>
              <a:t>Unused States</a:t>
            </a:r>
          </a:p>
        </p:txBody>
      </p:sp>
      <p:sp>
        <p:nvSpPr>
          <p:cNvPr id="48134" name="Text Box 10"/>
          <p:cNvSpPr txBox="1">
            <a:spLocks noChangeArrowheads="1"/>
          </p:cNvSpPr>
          <p:nvPr/>
        </p:nvSpPr>
        <p:spPr bwMode="auto">
          <a:xfrm>
            <a:off x="3851275" y="1268760"/>
            <a:ext cx="2376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 i="1">
                <a:latin typeface="Times New Roman" pitchFamily="18" charset="0"/>
              </a:rPr>
              <a:t>CBA</a:t>
            </a:r>
            <a:r>
              <a:rPr lang="en-US" altLang="ko-KR" sz="2000">
                <a:latin typeface="Times New Roman" pitchFamily="18" charset="0"/>
              </a:rPr>
              <a:t> = 001, 101, 110</a:t>
            </a:r>
          </a:p>
        </p:txBody>
      </p:sp>
      <p:sp>
        <p:nvSpPr>
          <p:cNvPr id="48135" name="Rectangle 12"/>
          <p:cNvSpPr>
            <a:spLocks noChangeArrowheads="1"/>
          </p:cNvSpPr>
          <p:nvPr/>
        </p:nvSpPr>
        <p:spPr bwMode="auto">
          <a:xfrm>
            <a:off x="4643438" y="1287810"/>
            <a:ext cx="433387" cy="360362"/>
          </a:xfrm>
          <a:prstGeom prst="rect">
            <a:avLst/>
          </a:prstGeom>
          <a:solidFill>
            <a:srgbClr val="FF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8136" name="Rectangle 13"/>
          <p:cNvSpPr>
            <a:spLocks noChangeArrowheads="1"/>
          </p:cNvSpPr>
          <p:nvPr/>
        </p:nvSpPr>
        <p:spPr bwMode="auto">
          <a:xfrm>
            <a:off x="5146675" y="1287810"/>
            <a:ext cx="433388" cy="360362"/>
          </a:xfrm>
          <a:prstGeom prst="rect">
            <a:avLst/>
          </a:prstGeom>
          <a:solidFill>
            <a:srgbClr val="00FF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48137" name="Rectangle 14"/>
          <p:cNvSpPr>
            <a:spLocks noChangeArrowheads="1"/>
          </p:cNvSpPr>
          <p:nvPr/>
        </p:nvSpPr>
        <p:spPr bwMode="auto">
          <a:xfrm>
            <a:off x="5689600" y="1287810"/>
            <a:ext cx="433388" cy="360362"/>
          </a:xfrm>
          <a:prstGeom prst="rect">
            <a:avLst/>
          </a:prstGeom>
          <a:solidFill>
            <a:srgbClr val="0000FF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4813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56406"/>
              </p:ext>
            </p:extLst>
          </p:nvPr>
        </p:nvGraphicFramePr>
        <p:xfrm>
          <a:off x="1331913" y="2358058"/>
          <a:ext cx="57594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3" name="Equation" r:id="rId7" imgW="3467100" imgH="228600" progId="Equation.3">
                  <p:embed/>
                </p:oleObj>
              </mc:Choice>
              <mc:Fallback>
                <p:oleObj name="Equation" r:id="rId7" imgW="34671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358058"/>
                        <a:ext cx="5759450" cy="379412"/>
                      </a:xfrm>
                      <a:prstGeom prst="rect">
                        <a:avLst/>
                      </a:prstGeom>
                      <a:solidFill>
                        <a:srgbClr val="00FF00">
                          <a:alpha val="25882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9" name="Group 33"/>
          <p:cNvGrpSpPr>
            <a:grpSpLocks/>
          </p:cNvGrpSpPr>
          <p:nvPr/>
        </p:nvGrpSpPr>
        <p:grpSpPr bwMode="auto">
          <a:xfrm>
            <a:off x="2114550" y="3356992"/>
            <a:ext cx="3984625" cy="2098675"/>
            <a:chOff x="1332" y="2568"/>
            <a:chExt cx="2510" cy="1322"/>
          </a:xfrm>
        </p:grpSpPr>
        <p:pic>
          <p:nvPicPr>
            <p:cNvPr id="48140" name="Picture 4" descr="roth+f12-2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2568"/>
              <a:ext cx="1824" cy="132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41" name="Oval 26"/>
            <p:cNvSpPr>
              <a:spLocks noChangeArrowheads="1"/>
            </p:cNvSpPr>
            <p:nvPr/>
          </p:nvSpPr>
          <p:spPr bwMode="auto">
            <a:xfrm>
              <a:off x="1338" y="2952"/>
              <a:ext cx="317" cy="318"/>
            </a:xfrm>
            <a:prstGeom prst="ellipse">
              <a:avLst/>
            </a:prstGeom>
            <a:solidFill>
              <a:srgbClr val="0000FF">
                <a:alpha val="18823"/>
              </a:srgb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8142" name="Line 27"/>
            <p:cNvSpPr>
              <a:spLocks noChangeShapeType="1"/>
            </p:cNvSpPr>
            <p:nvPr/>
          </p:nvSpPr>
          <p:spPr bwMode="auto">
            <a:xfrm>
              <a:off x="1655" y="3113"/>
              <a:ext cx="36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3" name="Text Box 28"/>
            <p:cNvSpPr txBox="1">
              <a:spLocks noChangeArrowheads="1"/>
            </p:cNvSpPr>
            <p:nvPr/>
          </p:nvSpPr>
          <p:spPr bwMode="auto">
            <a:xfrm>
              <a:off x="1332" y="2994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itchFamily="18" charset="0"/>
                </a:rPr>
                <a:t>110</a:t>
              </a:r>
            </a:p>
          </p:txBody>
        </p:sp>
        <p:sp>
          <p:nvSpPr>
            <p:cNvPr id="48144" name="Oval 29"/>
            <p:cNvSpPr>
              <a:spLocks noChangeArrowheads="1"/>
            </p:cNvSpPr>
            <p:nvPr/>
          </p:nvSpPr>
          <p:spPr bwMode="auto">
            <a:xfrm>
              <a:off x="3515" y="3566"/>
              <a:ext cx="317" cy="318"/>
            </a:xfrm>
            <a:prstGeom prst="ellipse">
              <a:avLst/>
            </a:prstGeom>
            <a:solidFill>
              <a:srgbClr val="FF00FF">
                <a:alpha val="18823"/>
              </a:srgb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8145" name="Oval 30"/>
            <p:cNvSpPr>
              <a:spLocks noChangeArrowheads="1"/>
            </p:cNvSpPr>
            <p:nvPr/>
          </p:nvSpPr>
          <p:spPr bwMode="auto">
            <a:xfrm>
              <a:off x="1356" y="3566"/>
              <a:ext cx="317" cy="318"/>
            </a:xfrm>
            <a:prstGeom prst="ellipse">
              <a:avLst/>
            </a:prstGeom>
            <a:solidFill>
              <a:srgbClr val="00FF00">
                <a:alpha val="18823"/>
              </a:srgbClr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48146" name="Line 31"/>
            <p:cNvSpPr>
              <a:spLocks noChangeShapeType="1"/>
            </p:cNvSpPr>
            <p:nvPr/>
          </p:nvSpPr>
          <p:spPr bwMode="auto">
            <a:xfrm flipV="1">
              <a:off x="1519" y="3249"/>
              <a:ext cx="0" cy="31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147" name="Text Box 32"/>
            <p:cNvSpPr txBox="1">
              <a:spLocks noChangeArrowheads="1"/>
            </p:cNvSpPr>
            <p:nvPr/>
          </p:nvSpPr>
          <p:spPr bwMode="auto">
            <a:xfrm>
              <a:off x="1350" y="361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>
                  <a:latin typeface="Times New Roman" pitchFamily="18" charset="0"/>
                </a:rPr>
                <a:t>101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889000" y="1758950"/>
            <a:ext cx="605948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Procedure for a Counter Using T Flip-Flop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403350" y="2349500"/>
            <a:ext cx="5545138" cy="2682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ko-KR" sz="2000"/>
              <a:t>Form a </a:t>
            </a:r>
            <a:r>
              <a:rPr lang="en-US" altLang="ko-KR" sz="2000" i="1">
                <a:solidFill>
                  <a:srgbClr val="3333FF"/>
                </a:solidFill>
              </a:rPr>
              <a:t>state table</a:t>
            </a:r>
            <a:r>
              <a:rPr lang="en-US" altLang="ko-KR" sz="2000"/>
              <a:t>. 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ko-KR" sz="2000"/>
              <a:t>Next states for each present states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/>
              <a:t>2. Plot the </a:t>
            </a:r>
            <a:r>
              <a:rPr lang="en-US" altLang="ko-KR" sz="2000" i="1">
                <a:solidFill>
                  <a:srgbClr val="3333FF"/>
                </a:solidFill>
              </a:rPr>
              <a:t>next-state maps</a:t>
            </a:r>
            <a:r>
              <a:rPr lang="en-US" altLang="ko-KR" sz="2000"/>
              <a:t> from the table.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/>
              <a:t>3. Plot a </a:t>
            </a:r>
            <a:r>
              <a:rPr lang="en-US" altLang="ko-KR" sz="2000" i="1">
                <a:solidFill>
                  <a:srgbClr val="3333FF"/>
                </a:solidFill>
              </a:rPr>
              <a:t>T input map</a:t>
            </a:r>
            <a:r>
              <a:rPr lang="en-US" altLang="ko-KR" sz="2000"/>
              <a:t> for each F/F 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/>
              <a:t>4. Find the </a:t>
            </a:r>
            <a:r>
              <a:rPr lang="en-US" altLang="ko-KR" sz="2000" i="1">
                <a:solidFill>
                  <a:srgbClr val="3333FF"/>
                </a:solidFill>
              </a:rPr>
              <a:t>T input equations</a:t>
            </a:r>
            <a:r>
              <a:rPr lang="en-US" altLang="ko-KR" sz="2000"/>
              <a:t> from the maps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2000"/>
              <a:t>5. Realize the circuit.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4213" y="1341438"/>
            <a:ext cx="66436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D Flip-Flop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27088" y="5365750"/>
            <a:ext cx="5832475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Flip-Flop Input Function for D Flip-Flop: </a:t>
            </a:r>
            <a:r>
              <a:rPr lang="en-US" altLang="ko-KR" sz="2000" i="1">
                <a:latin typeface="Times New Roman" pitchFamily="18" charset="0"/>
              </a:rPr>
              <a:t>Q</a:t>
            </a:r>
            <a:r>
              <a:rPr lang="en-US" altLang="ko-KR" sz="2000" i="1" baseline="30000">
                <a:latin typeface="Times New Roman" pitchFamily="18" charset="0"/>
              </a:rPr>
              <a:t>+ </a:t>
            </a:r>
            <a:r>
              <a:rPr lang="en-US" altLang="ko-KR" sz="2000" i="1">
                <a:latin typeface="Times New Roman" pitchFamily="18" charset="0"/>
              </a:rPr>
              <a:t>= D</a:t>
            </a:r>
          </a:p>
        </p:txBody>
      </p:sp>
      <p:pic>
        <p:nvPicPr>
          <p:cNvPr id="50181" name="Picture 21" descr="roth+f12-22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770413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AutoShape 25"/>
          <p:cNvSpPr>
            <a:spLocks noChangeArrowheads="1"/>
          </p:cNvSpPr>
          <p:nvPr/>
        </p:nvSpPr>
        <p:spPr bwMode="auto">
          <a:xfrm>
            <a:off x="1384300" y="2501900"/>
            <a:ext cx="863600" cy="865188"/>
          </a:xfrm>
          <a:prstGeom prst="roundRect">
            <a:avLst>
              <a:gd name="adj" fmla="val 16667"/>
            </a:avLst>
          </a:prstGeom>
          <a:solidFill>
            <a:srgbClr val="00FF00">
              <a:alpha val="25882"/>
            </a:srgbClr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0183" name="AutoShape 27"/>
          <p:cNvSpPr>
            <a:spLocks noChangeArrowheads="1"/>
          </p:cNvSpPr>
          <p:nvPr/>
        </p:nvSpPr>
        <p:spPr bwMode="auto">
          <a:xfrm>
            <a:off x="4806950" y="2501900"/>
            <a:ext cx="360363" cy="1800225"/>
          </a:xfrm>
          <a:prstGeom prst="roundRect">
            <a:avLst>
              <a:gd name="adj" fmla="val 16667"/>
            </a:avLst>
          </a:prstGeom>
          <a:solidFill>
            <a:srgbClr val="00FF00">
              <a:alpha val="25882"/>
            </a:srgbClr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0184" name="AutoShape 28"/>
          <p:cNvSpPr>
            <a:spLocks noChangeArrowheads="1"/>
          </p:cNvSpPr>
          <p:nvPr/>
        </p:nvSpPr>
        <p:spPr bwMode="auto">
          <a:xfrm>
            <a:off x="7451725" y="3924300"/>
            <a:ext cx="863600" cy="358775"/>
          </a:xfrm>
          <a:prstGeom prst="roundRect">
            <a:avLst>
              <a:gd name="adj" fmla="val 16667"/>
            </a:avLst>
          </a:prstGeom>
          <a:solidFill>
            <a:srgbClr val="00FF00">
              <a:alpha val="25882"/>
            </a:srgbClr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0185" name="AutoShape 29"/>
          <p:cNvSpPr>
            <a:spLocks noChangeArrowheads="1"/>
          </p:cNvSpPr>
          <p:nvPr/>
        </p:nvSpPr>
        <p:spPr bwMode="auto">
          <a:xfrm>
            <a:off x="4327525" y="3924300"/>
            <a:ext cx="863600" cy="358775"/>
          </a:xfrm>
          <a:prstGeom prst="roundRect">
            <a:avLst>
              <a:gd name="adj" fmla="val 16667"/>
            </a:avLst>
          </a:prstGeom>
          <a:solidFill>
            <a:srgbClr val="FF00FF">
              <a:alpha val="25882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0186" name="AutoShape 30"/>
          <p:cNvSpPr>
            <a:spLocks noChangeArrowheads="1"/>
          </p:cNvSpPr>
          <p:nvPr/>
        </p:nvSpPr>
        <p:spPr bwMode="auto">
          <a:xfrm>
            <a:off x="7956550" y="2420938"/>
            <a:ext cx="360363" cy="452437"/>
          </a:xfrm>
          <a:prstGeom prst="roundRect">
            <a:avLst>
              <a:gd name="adj" fmla="val 16667"/>
            </a:avLst>
          </a:prstGeom>
          <a:solidFill>
            <a:srgbClr val="FF00FF">
              <a:alpha val="25882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50187" name="Object 31"/>
          <p:cNvGraphicFramePr>
            <a:graphicFrameLocks noGrp="1" noChangeAspect="1"/>
          </p:cNvGraphicFramePr>
          <p:nvPr>
            <p:ph idx="1"/>
          </p:nvPr>
        </p:nvGraphicFramePr>
        <p:xfrm>
          <a:off x="827088" y="5883275"/>
          <a:ext cx="7273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2" name="Equation" r:id="rId4" imgW="4140200" imgH="241300" progId="Equation.3">
                  <p:embed/>
                </p:oleObj>
              </mc:Choice>
              <mc:Fallback>
                <p:oleObj name="Equation" r:id="rId4" imgW="4140200" imgH="2413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883275"/>
                        <a:ext cx="7273925" cy="425450"/>
                      </a:xfrm>
                      <a:prstGeom prst="rect">
                        <a:avLst/>
                      </a:prstGeom>
                      <a:solidFill>
                        <a:srgbClr val="0000FF">
                          <a:alpha val="25882"/>
                        </a:srgbClr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8" name="AutoShape 33"/>
          <p:cNvSpPr>
            <a:spLocks noChangeArrowheads="1"/>
          </p:cNvSpPr>
          <p:nvPr/>
        </p:nvSpPr>
        <p:spPr bwMode="auto">
          <a:xfrm>
            <a:off x="7942263" y="3933825"/>
            <a:ext cx="360362" cy="431800"/>
          </a:xfrm>
          <a:prstGeom prst="roundRect">
            <a:avLst>
              <a:gd name="adj" fmla="val 16667"/>
            </a:avLst>
          </a:prstGeom>
          <a:solidFill>
            <a:srgbClr val="FF00FF">
              <a:alpha val="25882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0189" name="Rectangle 34"/>
          <p:cNvSpPr>
            <a:spLocks noChangeArrowheads="1"/>
          </p:cNvSpPr>
          <p:nvPr/>
        </p:nvSpPr>
        <p:spPr bwMode="auto">
          <a:xfrm>
            <a:off x="7956550" y="2368550"/>
            <a:ext cx="360363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0190" name="Rectangle 35"/>
          <p:cNvSpPr>
            <a:spLocks noChangeArrowheads="1"/>
          </p:cNvSpPr>
          <p:nvPr/>
        </p:nvSpPr>
        <p:spPr bwMode="auto">
          <a:xfrm>
            <a:off x="7956550" y="4356100"/>
            <a:ext cx="360363" cy="71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" charset="0"/>
              </a:rPr>
              <a:t>12.4 Counters for Other Sequences</a:t>
            </a:r>
          </a:p>
        </p:txBody>
      </p:sp>
      <p:graphicFrame>
        <p:nvGraphicFramePr>
          <p:cNvPr id="51203" name="Object 0"/>
          <p:cNvGraphicFramePr>
            <a:graphicFrameLocks noGrp="1" noChangeAspect="1"/>
          </p:cNvGraphicFramePr>
          <p:nvPr>
            <p:ph idx="1"/>
          </p:nvPr>
        </p:nvGraphicFramePr>
        <p:xfrm>
          <a:off x="684213" y="1844675"/>
          <a:ext cx="72739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7" name="Equation" r:id="rId3" imgW="4140200" imgH="241300" progId="Equation.3">
                  <p:embed/>
                </p:oleObj>
              </mc:Choice>
              <mc:Fallback>
                <p:oleObj name="Equation" r:id="rId3" imgW="4140200" imgH="2413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844675"/>
                        <a:ext cx="7273925" cy="425450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Text Box 47"/>
          <p:cNvSpPr txBox="1">
            <a:spLocks noChangeArrowheads="1"/>
          </p:cNvSpPr>
          <p:nvPr/>
        </p:nvSpPr>
        <p:spPr bwMode="auto">
          <a:xfrm>
            <a:off x="684213" y="1341438"/>
            <a:ext cx="664368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D Flip-Flop</a:t>
            </a:r>
          </a:p>
        </p:txBody>
      </p:sp>
      <p:pic>
        <p:nvPicPr>
          <p:cNvPr id="51205" name="Picture 48" descr="roth+f12-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61150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7083425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4-Bit D Flip-Flop Registers with Data, Load, Clear, and  Clock inputs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539750" y="1844675"/>
            <a:ext cx="5327650" cy="376238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Load</a:t>
            </a:r>
            <a:r>
              <a:rPr lang="en-US" altLang="ko-KR"/>
              <a:t> signal is applied to </a:t>
            </a:r>
            <a:r>
              <a:rPr lang="en-US" altLang="ko-KR">
                <a:solidFill>
                  <a:srgbClr val="3333FF"/>
                </a:solidFill>
              </a:rPr>
              <a:t>CE</a:t>
            </a:r>
            <a:r>
              <a:rPr lang="en-US" altLang="ko-KR"/>
              <a:t> (Clock Enable) pin</a:t>
            </a:r>
            <a:endParaRPr lang="en-US" altLang="ko-KR" b="1" i="1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6149" name="그룹 4"/>
          <p:cNvGrpSpPr>
            <a:grpSpLocks/>
          </p:cNvGrpSpPr>
          <p:nvPr/>
        </p:nvGrpSpPr>
        <p:grpSpPr bwMode="auto">
          <a:xfrm>
            <a:off x="250825" y="2565400"/>
            <a:ext cx="8475663" cy="3455988"/>
            <a:chOff x="251520" y="2564904"/>
            <a:chExt cx="8474640" cy="3456384"/>
          </a:xfrm>
        </p:grpSpPr>
        <p:pic>
          <p:nvPicPr>
            <p:cNvPr id="6150" name="Picture 7" descr="D:\Document\Lecture\UnderGraduate\DigitalLogicDesign\Fundamentals of Logic Design\Powerpoints\Fig12-1-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564904"/>
              <a:ext cx="8258617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251520" y="2564904"/>
              <a:ext cx="1079370" cy="12955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32473" y="5373514"/>
              <a:ext cx="2123819" cy="360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12.5 Counter Design Using S-R and J-K Flip-Flops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2517775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S-R Flip-Flop Inputs</a:t>
            </a:r>
          </a:p>
        </p:txBody>
      </p:sp>
      <p:grpSp>
        <p:nvGrpSpPr>
          <p:cNvPr id="52228" name="Group 29"/>
          <p:cNvGrpSpPr>
            <a:grpSpLocks/>
          </p:cNvGrpSpPr>
          <p:nvPr/>
        </p:nvGrpSpPr>
        <p:grpSpPr bwMode="auto">
          <a:xfrm>
            <a:off x="457200" y="2133600"/>
            <a:ext cx="3429000" cy="3429000"/>
            <a:chOff x="288" y="1344"/>
            <a:chExt cx="2160" cy="2160"/>
          </a:xfrm>
        </p:grpSpPr>
        <p:graphicFrame>
          <p:nvGraphicFramePr>
            <p:cNvPr id="52258" name="Object 3"/>
            <p:cNvGraphicFramePr>
              <a:graphicFrameLocks noChangeAspect="1"/>
            </p:cNvGraphicFramePr>
            <p:nvPr/>
          </p:nvGraphicFramePr>
          <p:xfrm>
            <a:off x="341" y="1344"/>
            <a:ext cx="1238" cy="21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6" name="Equation" r:id="rId3" imgW="1143000" imgH="2019300" progId="Equation.3">
                    <p:embed/>
                  </p:oleObj>
                </mc:Choice>
                <mc:Fallback>
                  <p:oleObj name="Equation" r:id="rId3" imgW="1143000" imgH="20193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" y="1344"/>
                          <a:ext cx="1238" cy="21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59" name="Line 5"/>
            <p:cNvSpPr>
              <a:spLocks noChangeShapeType="1"/>
            </p:cNvSpPr>
            <p:nvPr/>
          </p:nvSpPr>
          <p:spPr bwMode="auto">
            <a:xfrm>
              <a:off x="288" y="1601"/>
              <a:ext cx="1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60" name="Line 6"/>
            <p:cNvSpPr>
              <a:spLocks noChangeShapeType="1"/>
            </p:cNvSpPr>
            <p:nvPr/>
          </p:nvSpPr>
          <p:spPr bwMode="auto">
            <a:xfrm>
              <a:off x="1236" y="1395"/>
              <a:ext cx="0" cy="2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61" name="AutoShape 7"/>
            <p:cNvSpPr>
              <a:spLocks/>
            </p:cNvSpPr>
            <p:nvPr/>
          </p:nvSpPr>
          <p:spPr bwMode="auto">
            <a:xfrm>
              <a:off x="1552" y="3093"/>
              <a:ext cx="53" cy="411"/>
            </a:xfrm>
            <a:prstGeom prst="rightBrace">
              <a:avLst>
                <a:gd name="adj1" fmla="val 6462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262" name="Text Box 8"/>
            <p:cNvSpPr txBox="1">
              <a:spLocks noChangeArrowheads="1"/>
            </p:cNvSpPr>
            <p:nvPr/>
          </p:nvSpPr>
          <p:spPr bwMode="auto">
            <a:xfrm>
              <a:off x="1658" y="3144"/>
              <a:ext cx="7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200">
                  <a:latin typeface="굴림" pitchFamily="50" charset="-127"/>
                </a:rPr>
                <a:t>Inputs not allowed</a:t>
              </a:r>
            </a:p>
          </p:txBody>
        </p:sp>
      </p:grp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1219200" y="5715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굴림" pitchFamily="50" charset="-127"/>
              </a:rPr>
              <a:t>  (a)</a:t>
            </a: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3540125" y="2133600"/>
            <a:ext cx="2286000" cy="2800350"/>
            <a:chOff x="2230" y="1344"/>
            <a:chExt cx="1440" cy="1764"/>
          </a:xfrm>
        </p:grpSpPr>
        <p:graphicFrame>
          <p:nvGraphicFramePr>
            <p:cNvPr id="52253" name="Object 2"/>
            <p:cNvGraphicFramePr>
              <a:graphicFrameLocks noChangeAspect="1"/>
            </p:cNvGraphicFramePr>
            <p:nvPr/>
          </p:nvGraphicFramePr>
          <p:xfrm>
            <a:off x="2230" y="1344"/>
            <a:ext cx="1440" cy="1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7" name="수식" r:id="rId5" imgW="1270000" imgH="1574800" progId="Equation.3">
                    <p:embed/>
                  </p:oleObj>
                </mc:Choice>
                <mc:Fallback>
                  <p:oleObj name="수식" r:id="rId5" imgW="1270000" imgH="15748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0" y="1344"/>
                          <a:ext cx="1440" cy="17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54" name="Line 12"/>
            <p:cNvSpPr>
              <a:spLocks noChangeShapeType="1"/>
            </p:cNvSpPr>
            <p:nvPr/>
          </p:nvSpPr>
          <p:spPr bwMode="auto">
            <a:xfrm>
              <a:off x="2230" y="1612"/>
              <a:ext cx="13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55" name="Line 13"/>
            <p:cNvSpPr>
              <a:spLocks noChangeShapeType="1"/>
            </p:cNvSpPr>
            <p:nvPr/>
          </p:nvSpPr>
          <p:spPr bwMode="auto">
            <a:xfrm>
              <a:off x="2899" y="1409"/>
              <a:ext cx="0" cy="16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256" name="AutoShape 14"/>
            <p:cNvSpPr>
              <a:spLocks/>
            </p:cNvSpPr>
            <p:nvPr/>
          </p:nvSpPr>
          <p:spPr bwMode="auto">
            <a:xfrm>
              <a:off x="3001" y="1663"/>
              <a:ext cx="52" cy="356"/>
            </a:xfrm>
            <a:prstGeom prst="leftBrace">
              <a:avLst>
                <a:gd name="adj1" fmla="val 570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257" name="AutoShape 15"/>
            <p:cNvSpPr>
              <a:spLocks/>
            </p:cNvSpPr>
            <p:nvPr/>
          </p:nvSpPr>
          <p:spPr bwMode="auto">
            <a:xfrm>
              <a:off x="3001" y="2679"/>
              <a:ext cx="52" cy="356"/>
            </a:xfrm>
            <a:prstGeom prst="leftBrace">
              <a:avLst>
                <a:gd name="adj1" fmla="val 570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52231" name="Text Box 18"/>
          <p:cNvSpPr txBox="1">
            <a:spLocks noChangeArrowheads="1"/>
          </p:cNvSpPr>
          <p:nvPr/>
        </p:nvSpPr>
        <p:spPr bwMode="auto">
          <a:xfrm>
            <a:off x="4343400" y="5715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굴림" pitchFamily="50" charset="-127"/>
              </a:rPr>
              <a:t>   </a:t>
            </a:r>
            <a:r>
              <a:rPr lang="en-US" altLang="ko-KR" b="1">
                <a:latin typeface="굴림" pitchFamily="50" charset="-127"/>
              </a:rPr>
              <a:t>(b)</a:t>
            </a:r>
          </a:p>
        </p:txBody>
      </p:sp>
      <p:sp>
        <p:nvSpPr>
          <p:cNvPr id="52232" name="Text Box 27"/>
          <p:cNvSpPr txBox="1">
            <a:spLocks noChangeArrowheads="1"/>
          </p:cNvSpPr>
          <p:nvPr/>
        </p:nvSpPr>
        <p:spPr bwMode="auto">
          <a:xfrm>
            <a:off x="7086600" y="5638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굴림" pitchFamily="50" charset="-127"/>
              </a:rPr>
              <a:t> </a:t>
            </a:r>
          </a:p>
        </p:txBody>
      </p:sp>
      <p:sp>
        <p:nvSpPr>
          <p:cNvPr id="52233" name="Text Box 28"/>
          <p:cNvSpPr txBox="1">
            <a:spLocks noChangeArrowheads="1"/>
          </p:cNvSpPr>
          <p:nvPr/>
        </p:nvSpPr>
        <p:spPr bwMode="auto">
          <a:xfrm>
            <a:off x="6934200" y="5715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굴림" pitchFamily="50" charset="-127"/>
              </a:rPr>
              <a:t>      (c)</a:t>
            </a:r>
          </a:p>
        </p:txBody>
      </p:sp>
      <p:sp>
        <p:nvSpPr>
          <p:cNvPr id="52234" name="Rectangle 32"/>
          <p:cNvSpPr>
            <a:spLocks noChangeArrowheads="1"/>
          </p:cNvSpPr>
          <p:nvPr/>
        </p:nvSpPr>
        <p:spPr bwMode="auto">
          <a:xfrm>
            <a:off x="468313" y="2565400"/>
            <a:ext cx="1943100" cy="287338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5" name="Rectangle 33"/>
          <p:cNvSpPr>
            <a:spLocks noChangeArrowheads="1"/>
          </p:cNvSpPr>
          <p:nvPr/>
        </p:nvSpPr>
        <p:spPr bwMode="auto">
          <a:xfrm>
            <a:off x="468313" y="3322638"/>
            <a:ext cx="1943100" cy="287337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6" name="Rectangle 34"/>
          <p:cNvSpPr>
            <a:spLocks noChangeArrowheads="1"/>
          </p:cNvSpPr>
          <p:nvPr/>
        </p:nvSpPr>
        <p:spPr bwMode="auto">
          <a:xfrm>
            <a:off x="468313" y="2952750"/>
            <a:ext cx="1943100" cy="287338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7" name="Rectangle 35"/>
          <p:cNvSpPr>
            <a:spLocks noChangeArrowheads="1"/>
          </p:cNvSpPr>
          <p:nvPr/>
        </p:nvSpPr>
        <p:spPr bwMode="auto">
          <a:xfrm>
            <a:off x="468313" y="4491038"/>
            <a:ext cx="1943100" cy="287337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8" name="Rectangle 36"/>
          <p:cNvSpPr>
            <a:spLocks noChangeArrowheads="1"/>
          </p:cNvSpPr>
          <p:nvPr/>
        </p:nvSpPr>
        <p:spPr bwMode="auto">
          <a:xfrm>
            <a:off x="468313" y="3716338"/>
            <a:ext cx="1943100" cy="287337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39" name="Rectangle 37"/>
          <p:cNvSpPr>
            <a:spLocks noChangeArrowheads="1"/>
          </p:cNvSpPr>
          <p:nvPr/>
        </p:nvSpPr>
        <p:spPr bwMode="auto">
          <a:xfrm>
            <a:off x="468313" y="4095750"/>
            <a:ext cx="1943100" cy="287338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0" name="Rectangle 38"/>
          <p:cNvSpPr>
            <a:spLocks noChangeArrowheads="1"/>
          </p:cNvSpPr>
          <p:nvPr/>
        </p:nvSpPr>
        <p:spPr bwMode="auto">
          <a:xfrm>
            <a:off x="3419475" y="3419475"/>
            <a:ext cx="2447925" cy="287338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1" name="Rectangle 39"/>
          <p:cNvSpPr>
            <a:spLocks noChangeArrowheads="1"/>
          </p:cNvSpPr>
          <p:nvPr/>
        </p:nvSpPr>
        <p:spPr bwMode="auto">
          <a:xfrm>
            <a:off x="3419475" y="3824288"/>
            <a:ext cx="2447925" cy="287337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2" name="Rectangle 40"/>
          <p:cNvSpPr>
            <a:spLocks noChangeArrowheads="1"/>
          </p:cNvSpPr>
          <p:nvPr/>
        </p:nvSpPr>
        <p:spPr bwMode="auto">
          <a:xfrm>
            <a:off x="3419475" y="2598738"/>
            <a:ext cx="2447925" cy="685800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2243" name="Rectangle 41"/>
          <p:cNvSpPr>
            <a:spLocks noChangeArrowheads="1"/>
          </p:cNvSpPr>
          <p:nvPr/>
        </p:nvSpPr>
        <p:spPr bwMode="auto">
          <a:xfrm>
            <a:off x="3419475" y="4202113"/>
            <a:ext cx="2447925" cy="685800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52244" name="그룹 1"/>
          <p:cNvGrpSpPr>
            <a:grpSpLocks/>
          </p:cNvGrpSpPr>
          <p:nvPr/>
        </p:nvGrpSpPr>
        <p:grpSpPr bwMode="auto">
          <a:xfrm>
            <a:off x="6659563" y="2133600"/>
            <a:ext cx="2089150" cy="2133600"/>
            <a:chOff x="6659563" y="2133600"/>
            <a:chExt cx="2089150" cy="2133600"/>
          </a:xfrm>
        </p:grpSpPr>
        <p:grpSp>
          <p:nvGrpSpPr>
            <p:cNvPr id="52245" name="Group 31"/>
            <p:cNvGrpSpPr>
              <a:grpSpLocks/>
            </p:cNvGrpSpPr>
            <p:nvPr/>
          </p:nvGrpSpPr>
          <p:grpSpPr bwMode="auto">
            <a:xfrm>
              <a:off x="6705600" y="2133600"/>
              <a:ext cx="1981200" cy="2133600"/>
              <a:chOff x="4224" y="1344"/>
              <a:chExt cx="1248" cy="1344"/>
            </a:xfrm>
          </p:grpSpPr>
          <p:graphicFrame>
            <p:nvGraphicFramePr>
              <p:cNvPr id="52250" name="Object 1"/>
              <p:cNvGraphicFramePr>
                <a:graphicFrameLocks noChangeAspect="1"/>
              </p:cNvGraphicFramePr>
              <p:nvPr/>
            </p:nvGraphicFramePr>
            <p:xfrm>
              <a:off x="4224" y="1344"/>
              <a:ext cx="1236" cy="1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268" name="수식" r:id="rId7" imgW="1270000" imgH="1117600" progId="Equation.3">
                      <p:embed/>
                    </p:oleObj>
                  </mc:Choice>
                  <mc:Fallback>
                    <p:oleObj name="수식" r:id="rId7" imgW="1270000" imgH="1117600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1344"/>
                            <a:ext cx="1236" cy="1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251" name="Line 22"/>
              <p:cNvSpPr>
                <a:spLocks noChangeShapeType="1"/>
              </p:cNvSpPr>
              <p:nvPr/>
            </p:nvSpPr>
            <p:spPr bwMode="auto">
              <a:xfrm>
                <a:off x="4224" y="1624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2252" name="Line 23"/>
              <p:cNvSpPr>
                <a:spLocks noChangeShapeType="1"/>
              </p:cNvSpPr>
              <p:nvPr/>
            </p:nvSpPr>
            <p:spPr bwMode="auto">
              <a:xfrm>
                <a:off x="4800" y="134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2246" name="Rectangle 42"/>
            <p:cNvSpPr>
              <a:spLocks noChangeArrowheads="1"/>
            </p:cNvSpPr>
            <p:nvPr/>
          </p:nvSpPr>
          <p:spPr bwMode="auto">
            <a:xfrm>
              <a:off x="6659563" y="2565400"/>
              <a:ext cx="2089150" cy="358775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247" name="Rectangle 43"/>
            <p:cNvSpPr>
              <a:spLocks noChangeArrowheads="1"/>
            </p:cNvSpPr>
            <p:nvPr/>
          </p:nvSpPr>
          <p:spPr bwMode="auto">
            <a:xfrm>
              <a:off x="6659563" y="2962275"/>
              <a:ext cx="2089150" cy="358775"/>
            </a:xfrm>
            <a:prstGeom prst="rect">
              <a:avLst/>
            </a:prstGeom>
            <a:solidFill>
              <a:srgbClr val="FF6600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248" name="Rectangle 44"/>
            <p:cNvSpPr>
              <a:spLocks noChangeArrowheads="1"/>
            </p:cNvSpPr>
            <p:nvPr/>
          </p:nvSpPr>
          <p:spPr bwMode="auto">
            <a:xfrm>
              <a:off x="6659563" y="3376613"/>
              <a:ext cx="2089150" cy="358775"/>
            </a:xfrm>
            <a:prstGeom prst="rect">
              <a:avLst/>
            </a:prstGeom>
            <a:solidFill>
              <a:srgbClr val="0000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2249" name="Rectangle 45"/>
            <p:cNvSpPr>
              <a:spLocks noChangeArrowheads="1"/>
            </p:cNvSpPr>
            <p:nvPr/>
          </p:nvSpPr>
          <p:spPr bwMode="auto">
            <a:xfrm>
              <a:off x="6659563" y="3790950"/>
              <a:ext cx="2089150" cy="358775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12.5 Counter Design Using S-R and J-K Flip-Flops</a:t>
            </a:r>
          </a:p>
        </p:txBody>
      </p:sp>
      <p:grpSp>
        <p:nvGrpSpPr>
          <p:cNvPr id="53251" name="Group 16"/>
          <p:cNvGrpSpPr>
            <a:grpSpLocks/>
          </p:cNvGrpSpPr>
          <p:nvPr/>
        </p:nvGrpSpPr>
        <p:grpSpPr bwMode="auto">
          <a:xfrm>
            <a:off x="2484438" y="1989138"/>
            <a:ext cx="6397625" cy="3956050"/>
            <a:chOff x="528" y="1392"/>
            <a:chExt cx="4224" cy="2256"/>
          </a:xfrm>
        </p:grpSpPr>
        <p:graphicFrame>
          <p:nvGraphicFramePr>
            <p:cNvPr id="53262" name="Object 1024"/>
            <p:cNvGraphicFramePr>
              <a:graphicFrameLocks noChangeAspect="1"/>
            </p:cNvGraphicFramePr>
            <p:nvPr/>
          </p:nvGraphicFramePr>
          <p:xfrm>
            <a:off x="634" y="1392"/>
            <a:ext cx="4118" cy="2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73" name="Equation" r:id="rId3" imgW="3429000" imgH="2032000" progId="Equation.3">
                    <p:embed/>
                  </p:oleObj>
                </mc:Choice>
                <mc:Fallback>
                  <p:oleObj name="Equation" r:id="rId3" imgW="3429000" imgH="2032000" progId="Equation.3">
                    <p:embed/>
                    <p:pic>
                      <p:nvPicPr>
                        <p:cNvPr id="0" name="Object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" y="1392"/>
                          <a:ext cx="4118" cy="2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63" name="Line 6"/>
            <p:cNvSpPr>
              <a:spLocks noChangeShapeType="1"/>
            </p:cNvSpPr>
            <p:nvPr/>
          </p:nvSpPr>
          <p:spPr bwMode="auto">
            <a:xfrm>
              <a:off x="528" y="1622"/>
              <a:ext cx="4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64" name="Line 7"/>
            <p:cNvSpPr>
              <a:spLocks noChangeShapeType="1"/>
            </p:cNvSpPr>
            <p:nvPr/>
          </p:nvSpPr>
          <p:spPr bwMode="auto">
            <a:xfrm>
              <a:off x="1478" y="1429"/>
              <a:ext cx="0" cy="2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65" name="Line 8"/>
            <p:cNvSpPr>
              <a:spLocks noChangeShapeType="1"/>
            </p:cNvSpPr>
            <p:nvPr/>
          </p:nvSpPr>
          <p:spPr bwMode="auto">
            <a:xfrm>
              <a:off x="2640" y="1429"/>
              <a:ext cx="0" cy="221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66" name="Line 9"/>
            <p:cNvSpPr>
              <a:spLocks noChangeShapeType="1"/>
            </p:cNvSpPr>
            <p:nvPr/>
          </p:nvSpPr>
          <p:spPr bwMode="auto">
            <a:xfrm>
              <a:off x="3062" y="1429"/>
              <a:ext cx="0" cy="2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67" name="Line 10"/>
            <p:cNvSpPr>
              <a:spLocks noChangeShapeType="1"/>
            </p:cNvSpPr>
            <p:nvPr/>
          </p:nvSpPr>
          <p:spPr bwMode="auto">
            <a:xfrm>
              <a:off x="3379" y="1429"/>
              <a:ext cx="0" cy="2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68" name="Line 11"/>
            <p:cNvSpPr>
              <a:spLocks noChangeShapeType="1"/>
            </p:cNvSpPr>
            <p:nvPr/>
          </p:nvSpPr>
          <p:spPr bwMode="auto">
            <a:xfrm>
              <a:off x="3749" y="1429"/>
              <a:ext cx="0" cy="2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69" name="Line 12"/>
            <p:cNvSpPr>
              <a:spLocks noChangeShapeType="1"/>
            </p:cNvSpPr>
            <p:nvPr/>
          </p:nvSpPr>
          <p:spPr bwMode="auto">
            <a:xfrm>
              <a:off x="4118" y="1429"/>
              <a:ext cx="0" cy="2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270" name="Line 13"/>
            <p:cNvSpPr>
              <a:spLocks noChangeShapeType="1"/>
            </p:cNvSpPr>
            <p:nvPr/>
          </p:nvSpPr>
          <p:spPr bwMode="auto">
            <a:xfrm>
              <a:off x="4435" y="1429"/>
              <a:ext cx="0" cy="2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3252" name="Text Box 15"/>
          <p:cNvSpPr txBox="1">
            <a:spLocks noChangeArrowheads="1"/>
          </p:cNvSpPr>
          <p:nvPr/>
        </p:nvSpPr>
        <p:spPr bwMode="auto">
          <a:xfrm>
            <a:off x="684213" y="1412875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S-R Flip-Flop</a:t>
            </a:r>
          </a:p>
        </p:txBody>
      </p:sp>
      <p:grpSp>
        <p:nvGrpSpPr>
          <p:cNvPr id="53253" name="그룹 13"/>
          <p:cNvGrpSpPr>
            <a:grpSpLocks/>
          </p:cNvGrpSpPr>
          <p:nvPr/>
        </p:nvGrpSpPr>
        <p:grpSpPr bwMode="auto">
          <a:xfrm>
            <a:off x="247650" y="1965325"/>
            <a:ext cx="2092325" cy="2255838"/>
            <a:chOff x="6659563" y="2133600"/>
            <a:chExt cx="2089150" cy="2133600"/>
          </a:xfrm>
        </p:grpSpPr>
        <p:grpSp>
          <p:nvGrpSpPr>
            <p:cNvPr id="53254" name="Group 31"/>
            <p:cNvGrpSpPr>
              <a:grpSpLocks/>
            </p:cNvGrpSpPr>
            <p:nvPr/>
          </p:nvGrpSpPr>
          <p:grpSpPr bwMode="auto">
            <a:xfrm>
              <a:off x="6705600" y="2133600"/>
              <a:ext cx="1981200" cy="2133600"/>
              <a:chOff x="4224" y="1344"/>
              <a:chExt cx="1248" cy="1344"/>
            </a:xfrm>
          </p:grpSpPr>
          <p:graphicFrame>
            <p:nvGraphicFramePr>
              <p:cNvPr id="53259" name="Object 1"/>
              <p:cNvGraphicFramePr>
                <a:graphicFrameLocks noChangeAspect="1"/>
              </p:cNvGraphicFramePr>
              <p:nvPr/>
            </p:nvGraphicFramePr>
            <p:xfrm>
              <a:off x="4224" y="1344"/>
              <a:ext cx="1236" cy="1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274" name="수식" r:id="rId5" imgW="1270000" imgH="1117600" progId="Equation.3">
                      <p:embed/>
                    </p:oleObj>
                  </mc:Choice>
                  <mc:Fallback>
                    <p:oleObj name="수식" r:id="rId5" imgW="1270000" imgH="1117600" progId="Equation.3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1344"/>
                            <a:ext cx="1236" cy="1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260" name="Line 22"/>
              <p:cNvSpPr>
                <a:spLocks noChangeShapeType="1"/>
              </p:cNvSpPr>
              <p:nvPr/>
            </p:nvSpPr>
            <p:spPr bwMode="auto">
              <a:xfrm>
                <a:off x="4224" y="1624"/>
                <a:ext cx="12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3261" name="Line 23"/>
              <p:cNvSpPr>
                <a:spLocks noChangeShapeType="1"/>
              </p:cNvSpPr>
              <p:nvPr/>
            </p:nvSpPr>
            <p:spPr bwMode="auto">
              <a:xfrm>
                <a:off x="4800" y="1344"/>
                <a:ext cx="0" cy="13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3255" name="Rectangle 42"/>
            <p:cNvSpPr>
              <a:spLocks noChangeArrowheads="1"/>
            </p:cNvSpPr>
            <p:nvPr/>
          </p:nvSpPr>
          <p:spPr bwMode="auto">
            <a:xfrm>
              <a:off x="6659563" y="2565400"/>
              <a:ext cx="2089150" cy="358775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3256" name="Rectangle 43"/>
            <p:cNvSpPr>
              <a:spLocks noChangeArrowheads="1"/>
            </p:cNvSpPr>
            <p:nvPr/>
          </p:nvSpPr>
          <p:spPr bwMode="auto">
            <a:xfrm>
              <a:off x="6659563" y="2962275"/>
              <a:ext cx="2089150" cy="358775"/>
            </a:xfrm>
            <a:prstGeom prst="rect">
              <a:avLst/>
            </a:prstGeom>
            <a:solidFill>
              <a:srgbClr val="FF6600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3257" name="Rectangle 44"/>
            <p:cNvSpPr>
              <a:spLocks noChangeArrowheads="1"/>
            </p:cNvSpPr>
            <p:nvPr/>
          </p:nvSpPr>
          <p:spPr bwMode="auto">
            <a:xfrm>
              <a:off x="6659563" y="3376613"/>
              <a:ext cx="2089150" cy="358775"/>
            </a:xfrm>
            <a:prstGeom prst="rect">
              <a:avLst/>
            </a:prstGeom>
            <a:solidFill>
              <a:srgbClr val="0000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3258" name="Rectangle 45"/>
            <p:cNvSpPr>
              <a:spLocks noChangeArrowheads="1"/>
            </p:cNvSpPr>
            <p:nvPr/>
          </p:nvSpPr>
          <p:spPr bwMode="auto">
            <a:xfrm>
              <a:off x="6659563" y="3790950"/>
              <a:ext cx="2089150" cy="358775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12.5 Counter Design Using S-R and J-K Flip-Flops</a:t>
            </a: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S-R Flip-Flop</a:t>
            </a:r>
          </a:p>
        </p:txBody>
      </p:sp>
      <p:grpSp>
        <p:nvGrpSpPr>
          <p:cNvPr id="54276" name="그룹 3"/>
          <p:cNvGrpSpPr>
            <a:grpSpLocks/>
          </p:cNvGrpSpPr>
          <p:nvPr/>
        </p:nvGrpSpPr>
        <p:grpSpPr bwMode="auto">
          <a:xfrm>
            <a:off x="485775" y="2038350"/>
            <a:ext cx="8172450" cy="3262313"/>
            <a:chOff x="485800" y="2039008"/>
            <a:chExt cx="8172400" cy="3262200"/>
          </a:xfrm>
        </p:grpSpPr>
        <p:pic>
          <p:nvPicPr>
            <p:cNvPr id="54277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00" y="2039008"/>
              <a:ext cx="8172400" cy="3155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직사각형 2"/>
            <p:cNvSpPr/>
            <p:nvPr/>
          </p:nvSpPr>
          <p:spPr>
            <a:xfrm>
              <a:off x="2987685" y="5013880"/>
              <a:ext cx="2089137" cy="28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12.5 Counter Design Using S-R and J-K Flip-Flops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S-R Flip-Flop</a:t>
            </a:r>
          </a:p>
        </p:txBody>
      </p:sp>
      <p:pic>
        <p:nvPicPr>
          <p:cNvPr id="5530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7183437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12.5 Counter Design Using S-R and J-K Flip-Flops</a:t>
            </a:r>
          </a:p>
        </p:txBody>
      </p:sp>
      <p:grpSp>
        <p:nvGrpSpPr>
          <p:cNvPr id="56323" name="Group 12"/>
          <p:cNvGrpSpPr>
            <a:grpSpLocks/>
          </p:cNvGrpSpPr>
          <p:nvPr/>
        </p:nvGrpSpPr>
        <p:grpSpPr bwMode="auto">
          <a:xfrm>
            <a:off x="533400" y="2133600"/>
            <a:ext cx="1901825" cy="3200400"/>
            <a:chOff x="240" y="1296"/>
            <a:chExt cx="1198" cy="2016"/>
          </a:xfrm>
        </p:grpSpPr>
        <p:graphicFrame>
          <p:nvGraphicFramePr>
            <p:cNvPr id="56358" name="Object 1026"/>
            <p:cNvGraphicFramePr>
              <a:graphicFrameLocks noChangeAspect="1"/>
            </p:cNvGraphicFramePr>
            <p:nvPr/>
          </p:nvGraphicFramePr>
          <p:xfrm>
            <a:off x="288" y="1296"/>
            <a:ext cx="1150" cy="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64" name="Equation" r:id="rId3" imgW="1168400" imgH="2032000" progId="Equation.3">
                    <p:embed/>
                  </p:oleObj>
                </mc:Choice>
                <mc:Fallback>
                  <p:oleObj name="Equation" r:id="rId3" imgW="1168400" imgH="2032000" progId="Equation.3">
                    <p:embed/>
                    <p:pic>
                      <p:nvPicPr>
                        <p:cNvPr id="0" name="Object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296"/>
                          <a:ext cx="1150" cy="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59" name="Line 6"/>
            <p:cNvSpPr>
              <a:spLocks noChangeShapeType="1"/>
            </p:cNvSpPr>
            <p:nvPr/>
          </p:nvSpPr>
          <p:spPr bwMode="auto">
            <a:xfrm>
              <a:off x="240" y="1536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6360" name="Line 7"/>
            <p:cNvSpPr>
              <a:spLocks noChangeShapeType="1"/>
            </p:cNvSpPr>
            <p:nvPr/>
          </p:nvSpPr>
          <p:spPr bwMode="auto">
            <a:xfrm>
              <a:off x="1104" y="1344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6324" name="Group 19"/>
          <p:cNvGrpSpPr>
            <a:grpSpLocks/>
          </p:cNvGrpSpPr>
          <p:nvPr/>
        </p:nvGrpSpPr>
        <p:grpSpPr bwMode="auto">
          <a:xfrm>
            <a:off x="3200400" y="2133600"/>
            <a:ext cx="2149475" cy="3276600"/>
            <a:chOff x="2016" y="1344"/>
            <a:chExt cx="1354" cy="2064"/>
          </a:xfrm>
        </p:grpSpPr>
        <p:grpSp>
          <p:nvGrpSpPr>
            <p:cNvPr id="56350" name="Group 13"/>
            <p:cNvGrpSpPr>
              <a:grpSpLocks/>
            </p:cNvGrpSpPr>
            <p:nvPr/>
          </p:nvGrpSpPr>
          <p:grpSpPr bwMode="auto">
            <a:xfrm>
              <a:off x="2016" y="1344"/>
              <a:ext cx="1354" cy="2064"/>
              <a:chOff x="1920" y="1296"/>
              <a:chExt cx="1354" cy="2064"/>
            </a:xfrm>
          </p:grpSpPr>
          <p:graphicFrame>
            <p:nvGraphicFramePr>
              <p:cNvPr id="56355" name="Object 1024"/>
              <p:cNvGraphicFramePr>
                <a:graphicFrameLocks noChangeAspect="1"/>
              </p:cNvGraphicFramePr>
              <p:nvPr/>
            </p:nvGraphicFramePr>
            <p:xfrm>
              <a:off x="1968" y="1296"/>
              <a:ext cx="1306" cy="20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65" name="Equation" r:id="rId5" imgW="1295400" imgH="2032000" progId="Equation.3">
                      <p:embed/>
                    </p:oleObj>
                  </mc:Choice>
                  <mc:Fallback>
                    <p:oleObj name="Equation" r:id="rId5" imgW="1295400" imgH="2032000" progId="Equation.3">
                      <p:embed/>
                      <p:pic>
                        <p:nvPicPr>
                          <p:cNvPr id="0" name="Object 10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68" y="1296"/>
                            <a:ext cx="1306" cy="20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6" name="Line 8"/>
              <p:cNvSpPr>
                <a:spLocks noChangeShapeType="1"/>
              </p:cNvSpPr>
              <p:nvPr/>
            </p:nvSpPr>
            <p:spPr bwMode="auto">
              <a:xfrm>
                <a:off x="1920" y="1536"/>
                <a:ext cx="12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357" name="Line 9"/>
              <p:cNvSpPr>
                <a:spLocks noChangeShapeType="1"/>
              </p:cNvSpPr>
              <p:nvPr/>
            </p:nvSpPr>
            <p:spPr bwMode="auto">
              <a:xfrm>
                <a:off x="2544" y="1344"/>
                <a:ext cx="0" cy="20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6351" name="AutoShape 15"/>
            <p:cNvSpPr>
              <a:spLocks/>
            </p:cNvSpPr>
            <p:nvPr/>
          </p:nvSpPr>
          <p:spPr bwMode="auto">
            <a:xfrm>
              <a:off x="2736" y="1632"/>
              <a:ext cx="48" cy="336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6352" name="AutoShape 16"/>
            <p:cNvSpPr>
              <a:spLocks/>
            </p:cNvSpPr>
            <p:nvPr/>
          </p:nvSpPr>
          <p:spPr bwMode="auto">
            <a:xfrm>
              <a:off x="2736" y="2112"/>
              <a:ext cx="48" cy="336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6353" name="AutoShape 17"/>
            <p:cNvSpPr>
              <a:spLocks/>
            </p:cNvSpPr>
            <p:nvPr/>
          </p:nvSpPr>
          <p:spPr bwMode="auto">
            <a:xfrm>
              <a:off x="2736" y="2592"/>
              <a:ext cx="48" cy="336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6354" name="AutoShape 18"/>
            <p:cNvSpPr>
              <a:spLocks/>
            </p:cNvSpPr>
            <p:nvPr/>
          </p:nvSpPr>
          <p:spPr bwMode="auto">
            <a:xfrm>
              <a:off x="2736" y="3024"/>
              <a:ext cx="48" cy="336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  <p:sp>
        <p:nvSpPr>
          <p:cNvPr id="56325" name="Text Box 20"/>
          <p:cNvSpPr txBox="1">
            <a:spLocks noChangeArrowheads="1"/>
          </p:cNvSpPr>
          <p:nvPr/>
        </p:nvSpPr>
        <p:spPr bwMode="auto">
          <a:xfrm>
            <a:off x="838200" y="5715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>
                <a:latin typeface="굴림" pitchFamily="50" charset="-127"/>
              </a:rPr>
              <a:t>     </a:t>
            </a:r>
            <a:r>
              <a:rPr lang="en-US" altLang="ko-KR" b="1">
                <a:latin typeface="굴림" pitchFamily="50" charset="-127"/>
              </a:rPr>
              <a:t>(a)</a:t>
            </a:r>
          </a:p>
        </p:txBody>
      </p:sp>
      <p:sp>
        <p:nvSpPr>
          <p:cNvPr id="56326" name="Text Box 21"/>
          <p:cNvSpPr txBox="1">
            <a:spLocks noChangeArrowheads="1"/>
          </p:cNvSpPr>
          <p:nvPr/>
        </p:nvSpPr>
        <p:spPr bwMode="auto">
          <a:xfrm>
            <a:off x="3886200" y="5715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굴림" pitchFamily="50" charset="-127"/>
              </a:rPr>
              <a:t>(b)</a:t>
            </a:r>
          </a:p>
        </p:txBody>
      </p:sp>
      <p:sp>
        <p:nvSpPr>
          <p:cNvPr id="56327" name="Text Box 22"/>
          <p:cNvSpPr txBox="1">
            <a:spLocks noChangeArrowheads="1"/>
          </p:cNvSpPr>
          <p:nvPr/>
        </p:nvSpPr>
        <p:spPr bwMode="auto">
          <a:xfrm>
            <a:off x="6705600" y="5638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>
                <a:latin typeface="굴림" pitchFamily="50" charset="-127"/>
              </a:rPr>
              <a:t>     (c) </a:t>
            </a:r>
          </a:p>
        </p:txBody>
      </p:sp>
      <p:sp>
        <p:nvSpPr>
          <p:cNvPr id="56328" name="Text Box 23"/>
          <p:cNvSpPr txBox="1">
            <a:spLocks noChangeArrowheads="1"/>
          </p:cNvSpPr>
          <p:nvPr/>
        </p:nvSpPr>
        <p:spPr bwMode="auto">
          <a:xfrm>
            <a:off x="990600" y="1371600"/>
            <a:ext cx="25733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J-K Flip-Flop Inputs</a:t>
            </a:r>
          </a:p>
        </p:txBody>
      </p:sp>
      <p:sp>
        <p:nvSpPr>
          <p:cNvPr id="56329" name="Rectangle 24"/>
          <p:cNvSpPr>
            <a:spLocks noChangeArrowheads="1"/>
          </p:cNvSpPr>
          <p:nvPr/>
        </p:nvSpPr>
        <p:spPr bwMode="auto">
          <a:xfrm>
            <a:off x="3203575" y="2476500"/>
            <a:ext cx="2089150" cy="736600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0" name="Rectangle 25"/>
          <p:cNvSpPr>
            <a:spLocks noChangeArrowheads="1"/>
          </p:cNvSpPr>
          <p:nvPr/>
        </p:nvSpPr>
        <p:spPr bwMode="auto">
          <a:xfrm>
            <a:off x="468313" y="3241675"/>
            <a:ext cx="1943100" cy="287338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1" name="Rectangle 26"/>
          <p:cNvSpPr>
            <a:spLocks noChangeArrowheads="1"/>
          </p:cNvSpPr>
          <p:nvPr/>
        </p:nvSpPr>
        <p:spPr bwMode="auto">
          <a:xfrm>
            <a:off x="468313" y="2886075"/>
            <a:ext cx="1943100" cy="287338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2" name="Rectangle 27"/>
          <p:cNvSpPr>
            <a:spLocks noChangeArrowheads="1"/>
          </p:cNvSpPr>
          <p:nvPr/>
        </p:nvSpPr>
        <p:spPr bwMode="auto">
          <a:xfrm>
            <a:off x="468313" y="4311650"/>
            <a:ext cx="1943100" cy="287338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3" name="Rectangle 28"/>
          <p:cNvSpPr>
            <a:spLocks noChangeArrowheads="1"/>
          </p:cNvSpPr>
          <p:nvPr/>
        </p:nvSpPr>
        <p:spPr bwMode="auto">
          <a:xfrm>
            <a:off x="468313" y="3592513"/>
            <a:ext cx="1943100" cy="287337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4" name="Rectangle 29"/>
          <p:cNvSpPr>
            <a:spLocks noChangeArrowheads="1"/>
          </p:cNvSpPr>
          <p:nvPr/>
        </p:nvSpPr>
        <p:spPr bwMode="auto">
          <a:xfrm>
            <a:off x="468313" y="3952875"/>
            <a:ext cx="1943100" cy="287338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5" name="Rectangle 30"/>
          <p:cNvSpPr>
            <a:spLocks noChangeArrowheads="1"/>
          </p:cNvSpPr>
          <p:nvPr/>
        </p:nvSpPr>
        <p:spPr bwMode="auto">
          <a:xfrm>
            <a:off x="468313" y="5013325"/>
            <a:ext cx="1943100" cy="287338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6" name="Rectangle 31"/>
          <p:cNvSpPr>
            <a:spLocks noChangeArrowheads="1"/>
          </p:cNvSpPr>
          <p:nvPr/>
        </p:nvSpPr>
        <p:spPr bwMode="auto">
          <a:xfrm>
            <a:off x="468313" y="4652963"/>
            <a:ext cx="1943100" cy="287337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7" name="Rectangle 32"/>
          <p:cNvSpPr>
            <a:spLocks noChangeArrowheads="1"/>
          </p:cNvSpPr>
          <p:nvPr/>
        </p:nvSpPr>
        <p:spPr bwMode="auto">
          <a:xfrm>
            <a:off x="3203575" y="3230563"/>
            <a:ext cx="2089150" cy="736600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8" name="Rectangle 33"/>
          <p:cNvSpPr>
            <a:spLocks noChangeArrowheads="1"/>
          </p:cNvSpPr>
          <p:nvPr/>
        </p:nvSpPr>
        <p:spPr bwMode="auto">
          <a:xfrm>
            <a:off x="3203575" y="3978275"/>
            <a:ext cx="2089150" cy="736600"/>
          </a:xfrm>
          <a:prstGeom prst="rect">
            <a:avLst/>
          </a:prstGeom>
          <a:solidFill>
            <a:srgbClr val="00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39" name="Rectangle 34"/>
          <p:cNvSpPr>
            <a:spLocks noChangeArrowheads="1"/>
          </p:cNvSpPr>
          <p:nvPr/>
        </p:nvSpPr>
        <p:spPr bwMode="auto">
          <a:xfrm>
            <a:off x="3203575" y="4733925"/>
            <a:ext cx="2089150" cy="736600"/>
          </a:xfrm>
          <a:prstGeom prst="rect">
            <a:avLst/>
          </a:prstGeom>
          <a:solidFill>
            <a:srgbClr val="FF00FF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56340" name="Rectangle 35"/>
          <p:cNvSpPr>
            <a:spLocks noChangeArrowheads="1"/>
          </p:cNvSpPr>
          <p:nvPr/>
        </p:nvSpPr>
        <p:spPr bwMode="auto">
          <a:xfrm>
            <a:off x="468313" y="2530475"/>
            <a:ext cx="1943100" cy="287338"/>
          </a:xfrm>
          <a:prstGeom prst="rect">
            <a:avLst/>
          </a:prstGeom>
          <a:solidFill>
            <a:srgbClr val="00FF00">
              <a:alpha val="2784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pSp>
        <p:nvGrpSpPr>
          <p:cNvPr id="56341" name="그룹 1"/>
          <p:cNvGrpSpPr>
            <a:grpSpLocks/>
          </p:cNvGrpSpPr>
          <p:nvPr/>
        </p:nvGrpSpPr>
        <p:grpSpPr bwMode="auto">
          <a:xfrm>
            <a:off x="6227763" y="2133600"/>
            <a:ext cx="2459037" cy="2133600"/>
            <a:chOff x="6227763" y="2133600"/>
            <a:chExt cx="2459037" cy="2133600"/>
          </a:xfrm>
        </p:grpSpPr>
        <p:grpSp>
          <p:nvGrpSpPr>
            <p:cNvPr id="56342" name="Group 14"/>
            <p:cNvGrpSpPr>
              <a:grpSpLocks/>
            </p:cNvGrpSpPr>
            <p:nvPr/>
          </p:nvGrpSpPr>
          <p:grpSpPr bwMode="auto">
            <a:xfrm>
              <a:off x="6248400" y="2133600"/>
              <a:ext cx="2438400" cy="2133600"/>
              <a:chOff x="3792" y="1584"/>
              <a:chExt cx="1536" cy="1344"/>
            </a:xfrm>
          </p:grpSpPr>
          <p:graphicFrame>
            <p:nvGraphicFramePr>
              <p:cNvPr id="56347" name="Object 1025"/>
              <p:cNvGraphicFramePr>
                <a:graphicFrameLocks noChangeAspect="1"/>
              </p:cNvGraphicFramePr>
              <p:nvPr/>
            </p:nvGraphicFramePr>
            <p:xfrm>
              <a:off x="3840" y="1584"/>
              <a:ext cx="1488" cy="1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6366" name="Equation" r:id="rId7" imgW="1295400" imgH="1117600" progId="Equation.3">
                      <p:embed/>
                    </p:oleObj>
                  </mc:Choice>
                  <mc:Fallback>
                    <p:oleObj name="Equation" r:id="rId7" imgW="1295400" imgH="1117600" progId="Equation.3">
                      <p:embed/>
                      <p:pic>
                        <p:nvPicPr>
                          <p:cNvPr id="0" name="Object 10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1584"/>
                            <a:ext cx="1488" cy="12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8" name="Line 10"/>
              <p:cNvSpPr>
                <a:spLocks noChangeShapeType="1"/>
              </p:cNvSpPr>
              <p:nvPr/>
            </p:nvSpPr>
            <p:spPr bwMode="auto">
              <a:xfrm>
                <a:off x="3792" y="1872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6349" name="Line 11"/>
              <p:cNvSpPr>
                <a:spLocks noChangeShapeType="1"/>
              </p:cNvSpPr>
              <p:nvPr/>
            </p:nvSpPr>
            <p:spPr bwMode="auto">
              <a:xfrm>
                <a:off x="4512" y="1632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6343" name="Rectangle 36"/>
            <p:cNvSpPr>
              <a:spLocks noChangeArrowheads="1"/>
            </p:cNvSpPr>
            <p:nvPr/>
          </p:nvSpPr>
          <p:spPr bwMode="auto">
            <a:xfrm>
              <a:off x="6227763" y="2608263"/>
              <a:ext cx="2447925" cy="315912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6344" name="Rectangle 37"/>
            <p:cNvSpPr>
              <a:spLocks noChangeArrowheads="1"/>
            </p:cNvSpPr>
            <p:nvPr/>
          </p:nvSpPr>
          <p:spPr bwMode="auto">
            <a:xfrm>
              <a:off x="6227763" y="2997200"/>
              <a:ext cx="2447925" cy="330200"/>
            </a:xfrm>
            <a:prstGeom prst="rect">
              <a:avLst/>
            </a:prstGeom>
            <a:solidFill>
              <a:srgbClr val="FF6600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6345" name="Rectangle 38"/>
            <p:cNvSpPr>
              <a:spLocks noChangeArrowheads="1"/>
            </p:cNvSpPr>
            <p:nvPr/>
          </p:nvSpPr>
          <p:spPr bwMode="auto">
            <a:xfrm>
              <a:off x="6227763" y="3429000"/>
              <a:ext cx="2447925" cy="360363"/>
            </a:xfrm>
            <a:prstGeom prst="rect">
              <a:avLst/>
            </a:prstGeom>
            <a:solidFill>
              <a:srgbClr val="0000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6346" name="Rectangle 39"/>
            <p:cNvSpPr>
              <a:spLocks noChangeArrowheads="1"/>
            </p:cNvSpPr>
            <p:nvPr/>
          </p:nvSpPr>
          <p:spPr bwMode="auto">
            <a:xfrm>
              <a:off x="6227763" y="3860800"/>
              <a:ext cx="2447925" cy="360363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12.5 Counter Design Using S-R and J-K Flip-Flops</a:t>
            </a:r>
          </a:p>
        </p:txBody>
      </p:sp>
      <p:graphicFrame>
        <p:nvGraphicFramePr>
          <p:cNvPr id="57347" name="Object 0"/>
          <p:cNvGraphicFramePr>
            <a:graphicFrameLocks noChangeAspect="1"/>
          </p:cNvGraphicFramePr>
          <p:nvPr/>
        </p:nvGraphicFramePr>
        <p:xfrm>
          <a:off x="2716213" y="2057400"/>
          <a:ext cx="6169025" cy="372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9" name="Equation" r:id="rId3" imgW="3454400" imgH="2032000" progId="Equation.3">
                  <p:embed/>
                </p:oleObj>
              </mc:Choice>
              <mc:Fallback>
                <p:oleObj name="Equation" r:id="rId3" imgW="3454400" imgH="20320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2057400"/>
                        <a:ext cx="6169025" cy="3721100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2700338" y="2514600"/>
            <a:ext cx="6178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>
            <a:off x="3979863" y="21336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5680075" y="2065338"/>
            <a:ext cx="0" cy="3657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6804025" y="2111375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7845425" y="2100263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6283325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>
            <a:off x="7324725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>
            <a:off x="8364538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7356" name="Text Box 14"/>
          <p:cNvSpPr txBox="1">
            <a:spLocks noChangeArrowheads="1"/>
          </p:cNvSpPr>
          <p:nvPr/>
        </p:nvSpPr>
        <p:spPr bwMode="auto">
          <a:xfrm>
            <a:off x="838200" y="13716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o-KR" altLang="ko-KR">
              <a:latin typeface="굴림" pitchFamily="50" charset="-127"/>
            </a:endParaRPr>
          </a:p>
        </p:txBody>
      </p:sp>
      <p:sp>
        <p:nvSpPr>
          <p:cNvPr id="57357" name="Text Box 16"/>
          <p:cNvSpPr txBox="1">
            <a:spLocks noChangeArrowheads="1"/>
          </p:cNvSpPr>
          <p:nvPr/>
        </p:nvSpPr>
        <p:spPr bwMode="auto">
          <a:xfrm>
            <a:off x="684213" y="1412875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J-K Flip-Flop</a:t>
            </a:r>
          </a:p>
        </p:txBody>
      </p:sp>
      <p:grpSp>
        <p:nvGrpSpPr>
          <p:cNvPr id="57358" name="그룹 14"/>
          <p:cNvGrpSpPr>
            <a:grpSpLocks/>
          </p:cNvGrpSpPr>
          <p:nvPr/>
        </p:nvGrpSpPr>
        <p:grpSpPr bwMode="auto">
          <a:xfrm>
            <a:off x="250825" y="2044700"/>
            <a:ext cx="2160588" cy="2133600"/>
            <a:chOff x="6227763" y="2133600"/>
            <a:chExt cx="2459037" cy="2133600"/>
          </a:xfrm>
        </p:grpSpPr>
        <p:grpSp>
          <p:nvGrpSpPr>
            <p:cNvPr id="57359" name="Group 14"/>
            <p:cNvGrpSpPr>
              <a:grpSpLocks/>
            </p:cNvGrpSpPr>
            <p:nvPr/>
          </p:nvGrpSpPr>
          <p:grpSpPr bwMode="auto">
            <a:xfrm>
              <a:off x="6248400" y="2133600"/>
              <a:ext cx="2438400" cy="2133600"/>
              <a:chOff x="3792" y="1584"/>
              <a:chExt cx="1536" cy="1344"/>
            </a:xfrm>
          </p:grpSpPr>
          <p:graphicFrame>
            <p:nvGraphicFramePr>
              <p:cNvPr id="57364" name="Object 1025"/>
              <p:cNvGraphicFramePr>
                <a:graphicFrameLocks noChangeAspect="1"/>
              </p:cNvGraphicFramePr>
              <p:nvPr/>
            </p:nvGraphicFramePr>
            <p:xfrm>
              <a:off x="3840" y="1584"/>
              <a:ext cx="1488" cy="12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7370" name="Equation" r:id="rId5" imgW="1295400" imgH="1117600" progId="Equation.3">
                      <p:embed/>
                    </p:oleObj>
                  </mc:Choice>
                  <mc:Fallback>
                    <p:oleObj name="Equation" r:id="rId5" imgW="1295400" imgH="1117600" progId="Equation.3">
                      <p:embed/>
                      <p:pic>
                        <p:nvPicPr>
                          <p:cNvPr id="0" name="Object 10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1584"/>
                            <a:ext cx="1488" cy="12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365" name="Line 10"/>
              <p:cNvSpPr>
                <a:spLocks noChangeShapeType="1"/>
              </p:cNvSpPr>
              <p:nvPr/>
            </p:nvSpPr>
            <p:spPr bwMode="auto">
              <a:xfrm>
                <a:off x="3792" y="1872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7366" name="Line 11"/>
              <p:cNvSpPr>
                <a:spLocks noChangeShapeType="1"/>
              </p:cNvSpPr>
              <p:nvPr/>
            </p:nvSpPr>
            <p:spPr bwMode="auto">
              <a:xfrm>
                <a:off x="4512" y="1632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7360" name="Rectangle 36"/>
            <p:cNvSpPr>
              <a:spLocks noChangeArrowheads="1"/>
            </p:cNvSpPr>
            <p:nvPr/>
          </p:nvSpPr>
          <p:spPr bwMode="auto">
            <a:xfrm>
              <a:off x="6227763" y="2608263"/>
              <a:ext cx="2447925" cy="315912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7361" name="Rectangle 37"/>
            <p:cNvSpPr>
              <a:spLocks noChangeArrowheads="1"/>
            </p:cNvSpPr>
            <p:nvPr/>
          </p:nvSpPr>
          <p:spPr bwMode="auto">
            <a:xfrm>
              <a:off x="6227763" y="2997200"/>
              <a:ext cx="2447925" cy="330200"/>
            </a:xfrm>
            <a:prstGeom prst="rect">
              <a:avLst/>
            </a:prstGeom>
            <a:solidFill>
              <a:srgbClr val="FF6600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7362" name="Rectangle 38"/>
            <p:cNvSpPr>
              <a:spLocks noChangeArrowheads="1"/>
            </p:cNvSpPr>
            <p:nvPr/>
          </p:nvSpPr>
          <p:spPr bwMode="auto">
            <a:xfrm>
              <a:off x="6227763" y="3429000"/>
              <a:ext cx="2447925" cy="360363"/>
            </a:xfrm>
            <a:prstGeom prst="rect">
              <a:avLst/>
            </a:prstGeom>
            <a:solidFill>
              <a:srgbClr val="0000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57363" name="Rectangle 39"/>
            <p:cNvSpPr>
              <a:spLocks noChangeArrowheads="1"/>
            </p:cNvSpPr>
            <p:nvPr/>
          </p:nvSpPr>
          <p:spPr bwMode="auto">
            <a:xfrm>
              <a:off x="6227763" y="3860800"/>
              <a:ext cx="2447925" cy="360363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12.6 Derivation of Flip-Flop Input  Equations-Summary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684213" y="1412875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J-K Flip-Flop</a:t>
            </a:r>
          </a:p>
        </p:txBody>
      </p:sp>
      <p:pic>
        <p:nvPicPr>
          <p:cNvPr id="5837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322513"/>
            <a:ext cx="85312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12.6 Derivation of Flip-Flop Input  Equations-Summary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7056437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Design of </a:t>
            </a:r>
            <a:r>
              <a:rPr lang="en-US" altLang="ko-KR" sz="2000" i="1">
                <a:solidFill>
                  <a:srgbClr val="3333FF"/>
                </a:solidFill>
              </a:rPr>
              <a:t>Non-Straight Binary Counter</a:t>
            </a:r>
            <a:r>
              <a:rPr lang="en-US" altLang="ko-KR" sz="2000"/>
              <a:t> Using </a:t>
            </a:r>
            <a:r>
              <a:rPr lang="en-US" altLang="ko-KR" sz="2000" i="1"/>
              <a:t>J-K Flip-Flop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423988"/>
            <a:ext cx="8543925" cy="464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12.6 Derivation of Flip-Flop Input  Equations-Summary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6457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600"/>
              <a:t>Determination of Flip-Flop Input Equations from Next-State Equations Using Karnaugh Maps</a:t>
            </a:r>
          </a:p>
        </p:txBody>
      </p:sp>
      <p:pic>
        <p:nvPicPr>
          <p:cNvPr id="60420" name="Picture 4" descr="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998663"/>
            <a:ext cx="8928100" cy="46466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12.6 Derivation of Flip-Flop Input  Equations-Summary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5256212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Example (illustrating the use of Table 12-9)</a:t>
            </a:r>
          </a:p>
        </p:txBody>
      </p:sp>
      <p:pic>
        <p:nvPicPr>
          <p:cNvPr id="61444" name="Picture 4" descr="roth+u12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16125"/>
            <a:ext cx="5715000" cy="4841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kumimoji="0" lang="en-US" altLang="ko-KR" sz="400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7083425" cy="366713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4-Bit D Flip-Flop Registers with Data, Load, Clear, and  Clock inputs</a:t>
            </a: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6030913" y="2830513"/>
            <a:ext cx="1079500" cy="376237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/>
              <a:t>Symbol</a:t>
            </a:r>
            <a:endParaRPr lang="en-US" altLang="ko-KR" b="1" i="1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73" name="Text Box 9"/>
          <p:cNvSpPr txBox="1">
            <a:spLocks noChangeArrowheads="1"/>
          </p:cNvSpPr>
          <p:nvPr/>
        </p:nvSpPr>
        <p:spPr bwMode="auto">
          <a:xfrm>
            <a:off x="7956550" y="3213100"/>
            <a:ext cx="574675" cy="376238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Bus</a:t>
            </a:r>
            <a:endParaRPr lang="en-US" altLang="ko-KR" b="1" i="1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7956550" y="5013325"/>
            <a:ext cx="574675" cy="376238"/>
          </a:xfrm>
          <a:prstGeom prst="rect">
            <a:avLst/>
          </a:prstGeom>
          <a:solidFill>
            <a:srgbClr val="EDF0AE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b="1" i="1">
                <a:solidFill>
                  <a:srgbClr val="3333FF"/>
                </a:solidFill>
                <a:latin typeface="Times New Roman" pitchFamily="18" charset="0"/>
              </a:rPr>
              <a:t>Bus</a:t>
            </a:r>
            <a:endParaRPr lang="en-US" altLang="ko-KR" b="1" i="1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7175" name="Group 34"/>
          <p:cNvGrpSpPr>
            <a:grpSpLocks/>
          </p:cNvGrpSpPr>
          <p:nvPr/>
        </p:nvGrpSpPr>
        <p:grpSpPr bwMode="auto">
          <a:xfrm>
            <a:off x="4427538" y="3141663"/>
            <a:ext cx="3429000" cy="2736850"/>
            <a:chOff x="448" y="2568"/>
            <a:chExt cx="2160" cy="1724"/>
          </a:xfrm>
        </p:grpSpPr>
        <p:sp>
          <p:nvSpPr>
            <p:cNvPr id="7180" name="Rectangle 11"/>
            <p:cNvSpPr>
              <a:spLocks noChangeArrowheads="1"/>
            </p:cNvSpPr>
            <p:nvPr/>
          </p:nvSpPr>
          <p:spPr bwMode="auto">
            <a:xfrm>
              <a:off x="1247" y="2931"/>
              <a:ext cx="1361" cy="7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1144" y="3267"/>
              <a:ext cx="91" cy="9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182" name="AutoShape 13"/>
            <p:cNvSpPr>
              <a:spLocks noChangeArrowheads="1"/>
            </p:cNvSpPr>
            <p:nvPr/>
          </p:nvSpPr>
          <p:spPr bwMode="auto">
            <a:xfrm>
              <a:off x="1870" y="3566"/>
              <a:ext cx="136" cy="13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183" name="Oval 14"/>
            <p:cNvSpPr>
              <a:spLocks noChangeArrowheads="1"/>
            </p:cNvSpPr>
            <p:nvPr/>
          </p:nvSpPr>
          <p:spPr bwMode="auto">
            <a:xfrm>
              <a:off x="1894" y="3714"/>
              <a:ext cx="91" cy="9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7184" name="Line 15"/>
            <p:cNvSpPr>
              <a:spLocks noChangeShapeType="1"/>
            </p:cNvSpPr>
            <p:nvPr/>
          </p:nvSpPr>
          <p:spPr bwMode="auto">
            <a:xfrm>
              <a:off x="1939" y="3808"/>
              <a:ext cx="0" cy="2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5" name="Line 16"/>
            <p:cNvSpPr>
              <a:spLocks noChangeShapeType="1"/>
            </p:cNvSpPr>
            <p:nvPr/>
          </p:nvSpPr>
          <p:spPr bwMode="auto">
            <a:xfrm>
              <a:off x="1474" y="3702"/>
              <a:ext cx="0" cy="3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186" name="Line 17"/>
            <p:cNvSpPr>
              <a:spLocks noChangeShapeType="1"/>
            </p:cNvSpPr>
            <p:nvPr/>
          </p:nvSpPr>
          <p:spPr bwMode="auto">
            <a:xfrm flipH="1">
              <a:off x="866" y="3312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7187" name="Group 21"/>
            <p:cNvGrpSpPr>
              <a:grpSpLocks/>
            </p:cNvGrpSpPr>
            <p:nvPr/>
          </p:nvGrpSpPr>
          <p:grpSpPr bwMode="auto">
            <a:xfrm>
              <a:off x="2336" y="3702"/>
              <a:ext cx="90" cy="363"/>
              <a:chOff x="2336" y="3838"/>
              <a:chExt cx="90" cy="363"/>
            </a:xfrm>
          </p:grpSpPr>
          <p:sp>
            <p:nvSpPr>
              <p:cNvPr id="7200" name="Line 18"/>
              <p:cNvSpPr>
                <a:spLocks noChangeShapeType="1"/>
              </p:cNvSpPr>
              <p:nvPr/>
            </p:nvSpPr>
            <p:spPr bwMode="auto">
              <a:xfrm>
                <a:off x="2381" y="3838"/>
                <a:ext cx="0" cy="363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201" name="Line 20"/>
              <p:cNvSpPr>
                <a:spLocks noChangeShapeType="1"/>
              </p:cNvSpPr>
              <p:nvPr/>
            </p:nvSpPr>
            <p:spPr bwMode="auto">
              <a:xfrm>
                <a:off x="2336" y="3974"/>
                <a:ext cx="9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7188" name="Group 22"/>
            <p:cNvGrpSpPr>
              <a:grpSpLocks/>
            </p:cNvGrpSpPr>
            <p:nvPr/>
          </p:nvGrpSpPr>
          <p:grpSpPr bwMode="auto">
            <a:xfrm>
              <a:off x="2336" y="2568"/>
              <a:ext cx="90" cy="363"/>
              <a:chOff x="2336" y="3838"/>
              <a:chExt cx="90" cy="363"/>
            </a:xfrm>
          </p:grpSpPr>
          <p:sp>
            <p:nvSpPr>
              <p:cNvPr id="7198" name="Line 23"/>
              <p:cNvSpPr>
                <a:spLocks noChangeShapeType="1"/>
              </p:cNvSpPr>
              <p:nvPr/>
            </p:nvSpPr>
            <p:spPr bwMode="auto">
              <a:xfrm>
                <a:off x="2381" y="3838"/>
                <a:ext cx="0" cy="363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199" name="Line 24"/>
              <p:cNvSpPr>
                <a:spLocks noChangeShapeType="1"/>
              </p:cNvSpPr>
              <p:nvPr/>
            </p:nvSpPr>
            <p:spPr bwMode="auto">
              <a:xfrm>
                <a:off x="2336" y="3974"/>
                <a:ext cx="90" cy="9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7189" name="Text Box 25"/>
            <p:cNvSpPr txBox="1">
              <a:spLocks noChangeArrowheads="1"/>
            </p:cNvSpPr>
            <p:nvPr/>
          </p:nvSpPr>
          <p:spPr bwMode="auto">
            <a:xfrm>
              <a:off x="2393" y="3756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/>
                <a:t>4</a:t>
              </a:r>
            </a:p>
          </p:txBody>
        </p:sp>
        <p:sp>
          <p:nvSpPr>
            <p:cNvPr id="7190" name="Text Box 26"/>
            <p:cNvSpPr txBox="1">
              <a:spLocks noChangeArrowheads="1"/>
            </p:cNvSpPr>
            <p:nvPr/>
          </p:nvSpPr>
          <p:spPr bwMode="auto">
            <a:xfrm>
              <a:off x="2393" y="2622"/>
              <a:ext cx="2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/>
                <a:t>4</a:t>
              </a:r>
            </a:p>
          </p:txBody>
        </p:sp>
        <p:sp>
          <p:nvSpPr>
            <p:cNvPr id="7191" name="Text Box 27"/>
            <p:cNvSpPr txBox="1">
              <a:spLocks noChangeArrowheads="1"/>
            </p:cNvSpPr>
            <p:nvPr/>
          </p:nvSpPr>
          <p:spPr bwMode="auto">
            <a:xfrm>
              <a:off x="448" y="318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ClrN</a:t>
              </a:r>
            </a:p>
          </p:txBody>
        </p:sp>
        <p:sp>
          <p:nvSpPr>
            <p:cNvPr id="7192" name="Text Box 28"/>
            <p:cNvSpPr txBox="1">
              <a:spLocks noChangeArrowheads="1"/>
            </p:cNvSpPr>
            <p:nvPr/>
          </p:nvSpPr>
          <p:spPr bwMode="auto">
            <a:xfrm>
              <a:off x="1322" y="3481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CE</a:t>
              </a:r>
            </a:p>
          </p:txBody>
        </p:sp>
        <p:sp>
          <p:nvSpPr>
            <p:cNvPr id="7193" name="Text Box 29"/>
            <p:cNvSpPr txBox="1">
              <a:spLocks noChangeArrowheads="1"/>
            </p:cNvSpPr>
            <p:nvPr/>
          </p:nvSpPr>
          <p:spPr bwMode="auto">
            <a:xfrm>
              <a:off x="1223" y="3182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Clr</a:t>
              </a:r>
            </a:p>
          </p:txBody>
        </p:sp>
        <p:sp>
          <p:nvSpPr>
            <p:cNvPr id="7194" name="Text Box 30"/>
            <p:cNvSpPr txBox="1">
              <a:spLocks noChangeArrowheads="1"/>
            </p:cNvSpPr>
            <p:nvPr/>
          </p:nvSpPr>
          <p:spPr bwMode="auto">
            <a:xfrm>
              <a:off x="2273" y="2910"/>
              <a:ext cx="1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 i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7195" name="Text Box 31"/>
            <p:cNvSpPr txBox="1">
              <a:spLocks noChangeArrowheads="1"/>
            </p:cNvSpPr>
            <p:nvPr/>
          </p:nvSpPr>
          <p:spPr bwMode="auto">
            <a:xfrm>
              <a:off x="1247" y="4042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Load</a:t>
              </a:r>
            </a:p>
          </p:txBody>
        </p:sp>
        <p:sp>
          <p:nvSpPr>
            <p:cNvPr id="7196" name="Text Box 32"/>
            <p:cNvSpPr txBox="1">
              <a:spLocks noChangeArrowheads="1"/>
            </p:cNvSpPr>
            <p:nvPr/>
          </p:nvSpPr>
          <p:spPr bwMode="auto">
            <a:xfrm>
              <a:off x="1746" y="4042"/>
              <a:ext cx="3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>
                  <a:latin typeface="Times New Roman" pitchFamily="18" charset="0"/>
                </a:rPr>
                <a:t>Clk</a:t>
              </a:r>
            </a:p>
          </p:txBody>
        </p:sp>
        <p:sp>
          <p:nvSpPr>
            <p:cNvPr id="7197" name="Text Box 33"/>
            <p:cNvSpPr txBox="1">
              <a:spLocks noChangeArrowheads="1"/>
            </p:cNvSpPr>
            <p:nvPr/>
          </p:nvSpPr>
          <p:spPr bwMode="auto">
            <a:xfrm>
              <a:off x="2290" y="3486"/>
              <a:ext cx="1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en-US" altLang="ko-KR" sz="2000" i="1">
                  <a:latin typeface="Times New Roman" pitchFamily="18" charset="0"/>
                </a:rPr>
                <a:t>D</a:t>
              </a:r>
            </a:p>
          </p:txBody>
        </p:sp>
      </p:grpSp>
      <p:grpSp>
        <p:nvGrpSpPr>
          <p:cNvPr id="7176" name="그룹 30"/>
          <p:cNvGrpSpPr>
            <a:grpSpLocks/>
          </p:cNvGrpSpPr>
          <p:nvPr/>
        </p:nvGrpSpPr>
        <p:grpSpPr bwMode="auto">
          <a:xfrm>
            <a:off x="131763" y="2032000"/>
            <a:ext cx="4987925" cy="2084388"/>
            <a:chOff x="251520" y="2564904"/>
            <a:chExt cx="8474640" cy="3456384"/>
          </a:xfrm>
        </p:grpSpPr>
        <p:pic>
          <p:nvPicPr>
            <p:cNvPr id="7177" name="Picture 7" descr="D:\Document\Lecture\UnderGraduate\DigitalLogicDesign\Fundamentals of Logic Design\Powerpoints\Fig12-1-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2564904"/>
              <a:ext cx="8258617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직사각형 32"/>
            <p:cNvSpPr/>
            <p:nvPr/>
          </p:nvSpPr>
          <p:spPr>
            <a:xfrm>
              <a:off x="251520" y="2564904"/>
              <a:ext cx="1078885" cy="12951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432232" y="5373710"/>
              <a:ext cx="2122707" cy="3606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en-US" altLang="ko-KR" sz="3200" smtClean="0">
                <a:solidFill>
                  <a:srgbClr val="006666"/>
                </a:solidFill>
                <a:latin typeface="Arial Narrow" pitchFamily="34" charset="0"/>
              </a:rPr>
              <a:t>12.6 Derivation of Flip-Flop Input  Equations-Summary</a:t>
            </a:r>
          </a:p>
        </p:txBody>
      </p:sp>
      <p:pic>
        <p:nvPicPr>
          <p:cNvPr id="62467" name="Picture 4" descr="roth+f12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01750"/>
            <a:ext cx="5643563" cy="5556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755650" y="1484313"/>
            <a:ext cx="2881313" cy="1006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Derivation of Flip-Flop Input Equations Using 4-Variable Maps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Dscf002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68363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sp>
        <p:nvSpPr>
          <p:cNvPr id="8195" name="Text Box 23"/>
          <p:cNvSpPr txBox="1">
            <a:spLocks noChangeArrowheads="1"/>
          </p:cNvSpPr>
          <p:nvPr/>
        </p:nvSpPr>
        <p:spPr bwMode="auto">
          <a:xfrm>
            <a:off x="755650" y="1341438"/>
            <a:ext cx="47529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Data Transfer Between Registers  </a:t>
            </a:r>
          </a:p>
        </p:txBody>
      </p:sp>
      <p:pic>
        <p:nvPicPr>
          <p:cNvPr id="8196" name="Picture 5" descr="D:\Document\Lecture\UnderGraduate\DigitalLogicDesign\Fundamentals of Logic Design\Powerpoints\Fig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738313"/>
            <a:ext cx="73310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68363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55650" y="1341438"/>
            <a:ext cx="51847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Data Transfer Between Registers  (</a:t>
            </a:r>
            <a:r>
              <a:rPr lang="en-US" altLang="ko-KR" sz="2000" b="1" i="1">
                <a:latin typeface="Times New Roman" pitchFamily="18" charset="0"/>
              </a:rPr>
              <a:t>A</a:t>
            </a:r>
            <a:r>
              <a:rPr lang="en-US" altLang="ko-KR" sz="2000"/>
              <a:t> </a:t>
            </a:r>
            <a:r>
              <a:rPr lang="en-US" altLang="ko-KR" sz="2000">
                <a:cs typeface="Arial" charset="0"/>
              </a:rPr>
              <a:t>→ </a:t>
            </a:r>
            <a:r>
              <a:rPr lang="en-US" altLang="ko-KR" sz="2000" b="1" i="1">
                <a:latin typeface="Times New Roman" pitchFamily="18" charset="0"/>
                <a:cs typeface="Arial" charset="0"/>
              </a:rPr>
              <a:t>Q</a:t>
            </a:r>
            <a:r>
              <a:rPr lang="en-US" altLang="ko-KR" sz="2000">
                <a:cs typeface="Arial" charset="0"/>
              </a:rPr>
              <a:t>)</a:t>
            </a:r>
          </a:p>
        </p:txBody>
      </p:sp>
      <p:pic>
        <p:nvPicPr>
          <p:cNvPr id="9220" name="Picture 5" descr="D:\Document\Lecture\UnderGraduate\DigitalLogicDesign\Fundamentals of Logic Design\Powerpoints\Fig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738313"/>
            <a:ext cx="73310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1225550" cy="7016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>
                <a:latin typeface="Times New Roman" pitchFamily="18" charset="0"/>
              </a:rPr>
              <a:t>EN = 1</a:t>
            </a:r>
          </a:p>
          <a:p>
            <a:pPr eaLnBrk="1" hangingPunct="1"/>
            <a:r>
              <a:rPr lang="en-US" altLang="ko-KR" sz="2000" i="1">
                <a:latin typeface="Times New Roman" pitchFamily="18" charset="0"/>
              </a:rPr>
              <a:t>Load </a:t>
            </a:r>
            <a:r>
              <a:rPr lang="en-US" altLang="ko-KR" sz="2000">
                <a:latin typeface="Times New Roman" pitchFamily="18" charset="0"/>
              </a:rPr>
              <a:t>= 1</a:t>
            </a:r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>
            <a:off x="1619250" y="1879600"/>
            <a:ext cx="2592388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1258888" y="2997200"/>
            <a:ext cx="295275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 flipH="1">
            <a:off x="1636713" y="1870075"/>
            <a:ext cx="0" cy="112712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5" name="Line 13"/>
          <p:cNvSpPr>
            <a:spLocks noChangeShapeType="1"/>
          </p:cNvSpPr>
          <p:nvPr/>
        </p:nvSpPr>
        <p:spPr bwMode="auto">
          <a:xfrm>
            <a:off x="4410075" y="2212975"/>
            <a:ext cx="50323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6" name="Line 15"/>
          <p:cNvSpPr>
            <a:spLocks noChangeShapeType="1"/>
          </p:cNvSpPr>
          <p:nvPr/>
        </p:nvSpPr>
        <p:spPr bwMode="auto">
          <a:xfrm>
            <a:off x="4389438" y="3341688"/>
            <a:ext cx="2159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7" name="Line 17"/>
          <p:cNvSpPr>
            <a:spLocks noChangeShapeType="1"/>
          </p:cNvSpPr>
          <p:nvPr/>
        </p:nvSpPr>
        <p:spPr bwMode="auto">
          <a:xfrm>
            <a:off x="4605338" y="3314700"/>
            <a:ext cx="0" cy="1368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8" name="Line 18"/>
          <p:cNvSpPr>
            <a:spLocks noChangeShapeType="1"/>
          </p:cNvSpPr>
          <p:nvPr/>
        </p:nvSpPr>
        <p:spPr bwMode="auto">
          <a:xfrm>
            <a:off x="4895850" y="3333750"/>
            <a:ext cx="900113" cy="63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>
            <a:off x="4625975" y="4652963"/>
            <a:ext cx="11525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0" name="Line 20"/>
          <p:cNvSpPr>
            <a:spLocks noChangeShapeType="1"/>
          </p:cNvSpPr>
          <p:nvPr/>
        </p:nvSpPr>
        <p:spPr bwMode="auto">
          <a:xfrm>
            <a:off x="4895850" y="2187575"/>
            <a:ext cx="0" cy="1152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1" name="Line 21"/>
          <p:cNvSpPr>
            <a:spLocks noChangeShapeType="1"/>
          </p:cNvSpPr>
          <p:nvPr/>
        </p:nvSpPr>
        <p:spPr bwMode="auto">
          <a:xfrm>
            <a:off x="3779838" y="3333750"/>
            <a:ext cx="287337" cy="31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2" name="Line 22"/>
          <p:cNvSpPr>
            <a:spLocks noChangeShapeType="1"/>
          </p:cNvSpPr>
          <p:nvPr/>
        </p:nvSpPr>
        <p:spPr bwMode="auto">
          <a:xfrm>
            <a:off x="3806825" y="2212975"/>
            <a:ext cx="2159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3" name="Line 12"/>
          <p:cNvSpPr>
            <a:spLocks noChangeShapeType="1"/>
          </p:cNvSpPr>
          <p:nvPr/>
        </p:nvSpPr>
        <p:spPr bwMode="auto">
          <a:xfrm flipH="1">
            <a:off x="4211638" y="1870075"/>
            <a:ext cx="0" cy="263525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34" name="Line 12"/>
          <p:cNvSpPr>
            <a:spLocks noChangeShapeType="1"/>
          </p:cNvSpPr>
          <p:nvPr/>
        </p:nvSpPr>
        <p:spPr bwMode="auto">
          <a:xfrm flipH="1">
            <a:off x="4211638" y="2997200"/>
            <a:ext cx="0" cy="26193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68363"/>
          </a:xfrm>
        </p:spPr>
        <p:txBody>
          <a:bodyPr/>
          <a:lstStyle/>
          <a:p>
            <a:pPr eaLnBrk="1" hangingPunct="1"/>
            <a:r>
              <a:rPr kumimoji="0" lang="en-US" altLang="ko-KR" sz="4000" smtClean="0">
                <a:solidFill>
                  <a:srgbClr val="006666"/>
                </a:solidFill>
                <a:latin typeface="Arial Narrow" pitchFamily="34" charset="0"/>
              </a:rPr>
              <a:t>12.1 Registers and Register Transfers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55650" y="1341438"/>
            <a:ext cx="5184775" cy="3968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2000"/>
              <a:t>Data Transfer Between Registers  (</a:t>
            </a:r>
            <a:r>
              <a:rPr lang="en-US" altLang="ko-KR" sz="2000" b="1" i="1">
                <a:latin typeface="Times New Roman" pitchFamily="18" charset="0"/>
              </a:rPr>
              <a:t>B</a:t>
            </a:r>
            <a:r>
              <a:rPr lang="en-US" altLang="ko-KR" sz="2000"/>
              <a:t> </a:t>
            </a:r>
            <a:r>
              <a:rPr lang="en-US" altLang="ko-KR" sz="2000">
                <a:cs typeface="Arial" charset="0"/>
              </a:rPr>
              <a:t>→ </a:t>
            </a:r>
            <a:r>
              <a:rPr lang="en-US" altLang="ko-KR" sz="2000" b="1" i="1">
                <a:latin typeface="Times New Roman" pitchFamily="18" charset="0"/>
                <a:cs typeface="Arial" charset="0"/>
              </a:rPr>
              <a:t>Q</a:t>
            </a:r>
            <a:r>
              <a:rPr lang="en-US" altLang="ko-KR" sz="2000">
                <a:cs typeface="Arial" charset="0"/>
              </a:rPr>
              <a:t>)</a:t>
            </a:r>
          </a:p>
        </p:txBody>
      </p:sp>
      <p:pic>
        <p:nvPicPr>
          <p:cNvPr id="10244" name="Picture 5" descr="D:\Document\Lecture\UnderGraduate\DigitalLogicDesign\Fundamentals of Logic Design\Powerpoints\Fig12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738313"/>
            <a:ext cx="7331075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50825" y="3789363"/>
            <a:ext cx="1225550" cy="7016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>
                <a:latin typeface="Times New Roman" pitchFamily="18" charset="0"/>
              </a:rPr>
              <a:t>EN = 0</a:t>
            </a:r>
          </a:p>
          <a:p>
            <a:pPr eaLnBrk="1" hangingPunct="1"/>
            <a:r>
              <a:rPr lang="en-US" altLang="ko-KR" sz="2000" i="1">
                <a:latin typeface="Times New Roman" pitchFamily="18" charset="0"/>
              </a:rPr>
              <a:t>Load </a:t>
            </a:r>
            <a:r>
              <a:rPr lang="en-US" altLang="ko-KR" sz="2000">
                <a:latin typeface="Times New Roman" pitchFamily="18" charset="0"/>
              </a:rPr>
              <a:t>= 1</a:t>
            </a:r>
          </a:p>
        </p:txBody>
      </p:sp>
      <p:sp>
        <p:nvSpPr>
          <p:cNvPr id="10246" name="Line 8"/>
          <p:cNvSpPr>
            <a:spLocks noChangeShapeType="1"/>
          </p:cNvSpPr>
          <p:nvPr/>
        </p:nvSpPr>
        <p:spPr bwMode="auto">
          <a:xfrm>
            <a:off x="1619250" y="4111625"/>
            <a:ext cx="2592388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1619250" y="5229225"/>
            <a:ext cx="2592388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 flipH="1">
            <a:off x="1636713" y="3789363"/>
            <a:ext cx="0" cy="144938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4410075" y="2212975"/>
            <a:ext cx="50323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4389438" y="3341688"/>
            <a:ext cx="2159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1" name="Line 17"/>
          <p:cNvSpPr>
            <a:spLocks noChangeShapeType="1"/>
          </p:cNvSpPr>
          <p:nvPr/>
        </p:nvSpPr>
        <p:spPr bwMode="auto">
          <a:xfrm>
            <a:off x="4605338" y="3314700"/>
            <a:ext cx="0" cy="13684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2" name="Line 18"/>
          <p:cNvSpPr>
            <a:spLocks noChangeShapeType="1"/>
          </p:cNvSpPr>
          <p:nvPr/>
        </p:nvSpPr>
        <p:spPr bwMode="auto">
          <a:xfrm>
            <a:off x="4895850" y="3333750"/>
            <a:ext cx="900113" cy="63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3" name="Line 19"/>
          <p:cNvSpPr>
            <a:spLocks noChangeShapeType="1"/>
          </p:cNvSpPr>
          <p:nvPr/>
        </p:nvSpPr>
        <p:spPr bwMode="auto">
          <a:xfrm>
            <a:off x="4625975" y="4652963"/>
            <a:ext cx="11525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4895850" y="2187575"/>
            <a:ext cx="0" cy="1152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5" name="Line 21"/>
          <p:cNvSpPr>
            <a:spLocks noChangeShapeType="1"/>
          </p:cNvSpPr>
          <p:nvPr/>
        </p:nvSpPr>
        <p:spPr bwMode="auto">
          <a:xfrm>
            <a:off x="3779838" y="3333750"/>
            <a:ext cx="287337" cy="31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6" name="Line 22"/>
          <p:cNvSpPr>
            <a:spLocks noChangeShapeType="1"/>
          </p:cNvSpPr>
          <p:nvPr/>
        </p:nvSpPr>
        <p:spPr bwMode="auto">
          <a:xfrm>
            <a:off x="3806825" y="2212975"/>
            <a:ext cx="2159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7" name="Line 12"/>
          <p:cNvSpPr>
            <a:spLocks noChangeShapeType="1"/>
          </p:cNvSpPr>
          <p:nvPr/>
        </p:nvSpPr>
        <p:spPr bwMode="auto">
          <a:xfrm flipH="1">
            <a:off x="4216400" y="4111625"/>
            <a:ext cx="0" cy="2619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8" name="Line 12"/>
          <p:cNvSpPr>
            <a:spLocks noChangeShapeType="1"/>
          </p:cNvSpPr>
          <p:nvPr/>
        </p:nvSpPr>
        <p:spPr bwMode="auto">
          <a:xfrm flipH="1">
            <a:off x="4211638" y="2997200"/>
            <a:ext cx="0" cy="261938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59" name="Line 12"/>
          <p:cNvSpPr>
            <a:spLocks noChangeShapeType="1"/>
          </p:cNvSpPr>
          <p:nvPr/>
        </p:nvSpPr>
        <p:spPr bwMode="auto">
          <a:xfrm flipH="1">
            <a:off x="1619250" y="2997200"/>
            <a:ext cx="0" cy="34448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60" name="Line 8"/>
          <p:cNvSpPr>
            <a:spLocks noChangeShapeType="1"/>
          </p:cNvSpPr>
          <p:nvPr/>
        </p:nvSpPr>
        <p:spPr bwMode="auto">
          <a:xfrm flipV="1">
            <a:off x="1295400" y="2997200"/>
            <a:ext cx="315913" cy="158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261" name="Line 12"/>
          <p:cNvSpPr>
            <a:spLocks noChangeShapeType="1"/>
          </p:cNvSpPr>
          <p:nvPr/>
        </p:nvSpPr>
        <p:spPr bwMode="auto">
          <a:xfrm flipH="1">
            <a:off x="4216400" y="5229225"/>
            <a:ext cx="0" cy="2619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1979</Words>
  <Application>Microsoft Office PowerPoint</Application>
  <PresentationFormat>화면 슬라이드 쇼(4:3)</PresentationFormat>
  <Paragraphs>468</Paragraphs>
  <Slides>61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61</vt:i4>
      </vt:variant>
    </vt:vector>
  </HeadingPairs>
  <TitlesOfParts>
    <vt:vector size="70" baseType="lpstr">
      <vt:lpstr>굴림</vt:lpstr>
      <vt:lpstr>Arial</vt:lpstr>
      <vt:lpstr>Arial Narrow</vt:lpstr>
      <vt:lpstr>Courier New</vt:lpstr>
      <vt:lpstr>Times New Roman</vt:lpstr>
      <vt:lpstr>Wingdings</vt:lpstr>
      <vt:lpstr>기본 디자인</vt:lpstr>
      <vt:lpstr>Equation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12.1 Registers and Register Transfers</vt:lpstr>
      <vt:lpstr>12.1 Registers and Register Transfers</vt:lpstr>
      <vt:lpstr>12.1 Registers and Register Transfers</vt:lpstr>
      <vt:lpstr>PowerPoint 프레젠테이션</vt:lpstr>
      <vt:lpstr>PowerPoint 프레젠테이션</vt:lpstr>
      <vt:lpstr>12.1 Registers and Register Transfers</vt:lpstr>
      <vt:lpstr>12.1 Registers and Register Transfers</vt:lpstr>
      <vt:lpstr>12-2  Shift Registers</vt:lpstr>
      <vt:lpstr>12-2  Shift Registers</vt:lpstr>
      <vt:lpstr>12-2  Shift Registers</vt:lpstr>
      <vt:lpstr>12-2  Shift Registers</vt:lpstr>
      <vt:lpstr>12-2  Shift Registers</vt:lpstr>
      <vt:lpstr>12-2  Shift Registers</vt:lpstr>
      <vt:lpstr>12-2  Shift Registers</vt:lpstr>
      <vt:lpstr>12-2  Shift Registers</vt:lpstr>
      <vt:lpstr>12-2  Shift Registers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12.3 Design of Binary Counters</vt:lpstr>
      <vt:lpstr>12.4 Counters for Other Sequences</vt:lpstr>
      <vt:lpstr>12.4 Counters for Other Sequences</vt:lpstr>
      <vt:lpstr>12.4 Counters for Other Sequences</vt:lpstr>
      <vt:lpstr>12.4 Counters for Other Sequences</vt:lpstr>
      <vt:lpstr>12.4 Counters for Other Sequences</vt:lpstr>
      <vt:lpstr>12.4 Counters for Other Sequences</vt:lpstr>
      <vt:lpstr>12.4 Counters for Other Sequences</vt:lpstr>
      <vt:lpstr>12.4 Counters for Other Sequences</vt:lpstr>
      <vt:lpstr>12.4 Counters for Other Sequences</vt:lpstr>
      <vt:lpstr>12.4 Counters for Other Sequences</vt:lpstr>
      <vt:lpstr>12.4 Counters for Other Sequences</vt:lpstr>
      <vt:lpstr>12.4 Counters for Other Sequences</vt:lpstr>
      <vt:lpstr>12.5 Counter Design Using S-R and J-K Flip-Flops</vt:lpstr>
      <vt:lpstr>12.5 Counter Design Using S-R and J-K Flip-Flops</vt:lpstr>
      <vt:lpstr>12.5 Counter Design Using S-R and J-K Flip-Flops</vt:lpstr>
      <vt:lpstr>12.5 Counter Design Using S-R and J-K Flip-Flops</vt:lpstr>
      <vt:lpstr>12.5 Counter Design Using S-R and J-K Flip-Flops</vt:lpstr>
      <vt:lpstr>12.5 Counter Design Using S-R and J-K Flip-Flops</vt:lpstr>
      <vt:lpstr>12.6 Derivation of Flip-Flop Input  Equations-Summary</vt:lpstr>
      <vt:lpstr>12.6 Derivation of Flip-Flop Input  Equations-Summary</vt:lpstr>
      <vt:lpstr>12.6 Derivation of Flip-Flop Input  Equations-Summary</vt:lpstr>
      <vt:lpstr>12.6 Derivation of Flip-Flop Input  Equations-Summary</vt:lpstr>
      <vt:lpstr>12.6 Derivation of Flip-Flop Input  Equations-Summary</vt:lpstr>
      <vt:lpstr>PowerPoint 프레젠테이션</vt:lpstr>
    </vt:vector>
  </TitlesOfParts>
  <Company>Inje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</dc:title>
  <dc:creator>Jongman Cho</dc:creator>
  <cp:lastModifiedBy>Jongman Cho</cp:lastModifiedBy>
  <cp:revision>245</cp:revision>
  <dcterms:created xsi:type="dcterms:W3CDTF">2003-08-14T08:31:30Z</dcterms:created>
  <dcterms:modified xsi:type="dcterms:W3CDTF">2016-04-01T05:59:06Z</dcterms:modified>
</cp:coreProperties>
</file>