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86" r:id="rId4"/>
    <p:sldId id="287" r:id="rId5"/>
    <p:sldId id="314" r:id="rId6"/>
    <p:sldId id="294" r:id="rId7"/>
    <p:sldId id="295" r:id="rId8"/>
    <p:sldId id="315" r:id="rId9"/>
    <p:sldId id="288" r:id="rId10"/>
    <p:sldId id="316" r:id="rId11"/>
    <p:sldId id="317" r:id="rId12"/>
    <p:sldId id="300" r:id="rId13"/>
    <p:sldId id="301" r:id="rId14"/>
    <p:sldId id="302" r:id="rId15"/>
    <p:sldId id="318" r:id="rId16"/>
    <p:sldId id="303" r:id="rId17"/>
    <p:sldId id="320" r:id="rId18"/>
    <p:sldId id="304" r:id="rId19"/>
    <p:sldId id="321" r:id="rId20"/>
    <p:sldId id="305" r:id="rId21"/>
    <p:sldId id="306" r:id="rId22"/>
    <p:sldId id="322" r:id="rId23"/>
    <p:sldId id="307" r:id="rId24"/>
    <p:sldId id="323" r:id="rId25"/>
    <p:sldId id="308" r:id="rId26"/>
    <p:sldId id="289" r:id="rId27"/>
    <p:sldId id="324" r:id="rId28"/>
    <p:sldId id="309" r:id="rId29"/>
    <p:sldId id="310" r:id="rId30"/>
    <p:sldId id="325" r:id="rId31"/>
    <p:sldId id="311" r:id="rId32"/>
    <p:sldId id="312" r:id="rId33"/>
    <p:sldId id="313" r:id="rId3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0AE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08" autoAdjust="0"/>
  </p:normalViewPr>
  <p:slideViewPr>
    <p:cSldViewPr showGuides="1">
      <p:cViewPr varScale="1">
        <p:scale>
          <a:sx n="122" d="100"/>
          <a:sy n="122" d="100"/>
        </p:scale>
        <p:origin x="7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30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671F5-7600-44FA-8344-ADA28CAEB1A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307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9C023-4163-407D-8B0E-A942BB66387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995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13031-29F3-4D3E-A783-19689D05B2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8074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ECA894-BC43-4A0C-B596-54C80DCFB88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079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D3EDC-79CC-4C30-87AC-E649EA57D85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8452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36718-6FB0-4DB2-8CB9-B69C4464A0F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1505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4F750-2A00-4BAB-9199-CCC77A9306A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9778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98942-77BE-490D-A993-23CD87E9C37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4381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4C2C4-DFAC-4A15-B8F4-AAFC34B4E8D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7911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FB79E-25C0-4777-8693-F7EF10ED4D8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1692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EAE7A-84AC-4548-9013-4FF7BD42401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872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A9142-BCFD-4E33-9BA1-03912D87674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2276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E4C5A-6AC8-4B5A-84A3-D79292982B9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25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9C73A-B8D9-4462-BB98-4FADECC1693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6508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E70CF-1E00-46D7-BE35-A43BF013325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6588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C2FBA-8391-490B-B21E-9AE89D91914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508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91DE7-FBBE-4B1D-AF2C-8E21D4A1C5B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755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B3AF8-8126-481D-8F37-F429444648D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940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CDB98-A5DF-4FEE-90D4-946F4EC4C82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704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A8490-0B7C-425C-B271-F8E13926E5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938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563A9-D9A4-44E1-9CDD-44854216EDF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429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BC2CA-D3D2-4DC6-9786-09B063802BE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185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F6A92-4125-4A11-A6EE-2E9FC675B8C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599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209211-58A7-4EE0-8D88-11330CBB06B6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ENG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ko-KR" altLang="ko-KR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1EBEC5-87A9-4BB4-9FF6-E63527261AE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83303" name="Text Box 7"/>
          <p:cNvSpPr txBox="1">
            <a:spLocks noChangeArrowheads="1"/>
          </p:cNvSpPr>
          <p:nvPr userDrawn="1"/>
        </p:nvSpPr>
        <p:spPr bwMode="auto">
          <a:xfrm>
            <a:off x="1547813" y="2420938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굴림" panose="020B0600000101010101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굴림" panose="020B0600000101010101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굴림" panose="020B0600000101010101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굴림" panose="020B0600000101010101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굴림" panose="020B0600000101010101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굴림" panose="020B0600000101010101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굴림" panose="020B0600000101010101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굴림" panose="020B0600000101010101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jpe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5.jpe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1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49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1000" y="260350"/>
            <a:ext cx="83820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algn="ctr"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algn="ctr"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algn="ctr"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algn="ctr"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4000">
                <a:solidFill>
                  <a:srgbClr val="0033CC"/>
                </a:solidFill>
                <a:latin typeface="Arial" panose="020B0604020202020204" pitchFamily="34" charset="0"/>
              </a:rPr>
              <a:t>UNIT 11</a:t>
            </a:r>
            <a:r>
              <a:rPr lang="en-US" altLang="ko-KR" sz="4000">
                <a:solidFill>
                  <a:srgbClr val="EC8C00"/>
                </a:solidFill>
                <a:latin typeface="Arial Narrow" panose="020B0606020202030204" pitchFamily="34" charset="0"/>
              </a:rPr>
              <a:t/>
            </a:r>
            <a:br>
              <a:rPr lang="en-US" altLang="ko-KR" sz="4000">
                <a:solidFill>
                  <a:srgbClr val="EC8C00"/>
                </a:solidFill>
                <a:latin typeface="Arial Narrow" panose="020B0606020202030204" pitchFamily="34" charset="0"/>
              </a:rPr>
            </a:br>
            <a:r>
              <a:rPr lang="en-US" altLang="ko-KR" sz="4000">
                <a:solidFill>
                  <a:srgbClr val="2B2BAD"/>
                </a:solidFill>
                <a:latin typeface="Arial Narrow" panose="020B0606020202030204" pitchFamily="34" charset="0"/>
              </a:rPr>
              <a:t/>
            </a:r>
            <a:br>
              <a:rPr lang="en-US" altLang="ko-KR" sz="4000">
                <a:solidFill>
                  <a:srgbClr val="2B2BAD"/>
                </a:solidFill>
                <a:latin typeface="Arial Narrow" panose="020B0606020202030204" pitchFamily="34" charset="0"/>
              </a:rPr>
            </a:br>
            <a:r>
              <a:rPr lang="en-US" altLang="ko-KR" sz="4000">
                <a:solidFill>
                  <a:srgbClr val="CC0000"/>
                </a:solidFill>
                <a:latin typeface="Arial" panose="020B0604020202020204" pitchFamily="34" charset="0"/>
              </a:rPr>
              <a:t>LATCHES AND FLIP-FLOPS</a:t>
            </a:r>
          </a:p>
        </p:txBody>
      </p:sp>
      <p:pic>
        <p:nvPicPr>
          <p:cNvPr id="2055" name="Picture 7" descr="Book 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1703387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400425" y="2832100"/>
            <a:ext cx="4935538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/>
            <a:r>
              <a:rPr kumimoji="0" lang="en-US" altLang="ko-KR" b="1" i="1">
                <a:latin typeface="Arial" panose="020B0604020202020204" pitchFamily="34" charset="0"/>
                <a:cs typeface="Arial" panose="020B0604020202020204" pitchFamily="34" charset="0"/>
              </a:rPr>
              <a:t>This chapter in the book includes:</a:t>
            </a:r>
            <a:endParaRPr kumimoji="0" lang="en-US" altLang="ko-KR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Objectives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Study Guide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	Introduction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11.2	Set-Reset Latch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11.3	Gated D Latch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11.4	Edge-Triggered D Flip-Flop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11.5	S-R Flip-Flop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11.6	J-K Flip-Flop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11.7	T Flip-Flop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11.8	Flip-Flop with Additional Inputs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11.9	Summary</a:t>
            </a:r>
          </a:p>
          <a:p>
            <a:pPr latinLnBrk="0"/>
            <a:r>
              <a:rPr kumimoji="0" lang="en-US" altLang="ko-KR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Problems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>
                <a:solidFill>
                  <a:srgbClr val="3333FF"/>
                </a:solidFill>
                <a:latin typeface="Arial" panose="020B0604020202020204" pitchFamily="34" charset="0"/>
              </a:rPr>
              <a:t>11.2  Set-Reset Latch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830263" y="1519238"/>
            <a:ext cx="49657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Characteristic Equation</a:t>
            </a:r>
            <a:r>
              <a:rPr lang="en-US" altLang="ko-KR" sz="2000">
                <a:latin typeface="Arial" panose="020B0604020202020204" pitchFamily="34" charset="0"/>
              </a:rPr>
              <a:t> for S-R Latch</a:t>
            </a:r>
          </a:p>
        </p:txBody>
      </p:sp>
      <p:grpSp>
        <p:nvGrpSpPr>
          <p:cNvPr id="211992" name="Group 24"/>
          <p:cNvGrpSpPr>
            <a:grpSpLocks/>
          </p:cNvGrpSpPr>
          <p:nvPr/>
        </p:nvGrpSpPr>
        <p:grpSpPr bwMode="auto">
          <a:xfrm>
            <a:off x="900113" y="2879725"/>
            <a:ext cx="2519362" cy="2376488"/>
            <a:chOff x="1020" y="1389"/>
            <a:chExt cx="2041" cy="2140"/>
          </a:xfrm>
        </p:grpSpPr>
        <p:sp>
          <p:nvSpPr>
            <p:cNvPr id="211973" name="Rectangle 5"/>
            <p:cNvSpPr>
              <a:spLocks noChangeArrowheads="1"/>
            </p:cNvSpPr>
            <p:nvPr/>
          </p:nvSpPr>
          <p:spPr bwMode="auto">
            <a:xfrm>
              <a:off x="2461" y="1670"/>
              <a:ext cx="600" cy="18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-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211974" name="Rectangle 6"/>
            <p:cNvSpPr>
              <a:spLocks noChangeArrowheads="1"/>
            </p:cNvSpPr>
            <p:nvPr/>
          </p:nvSpPr>
          <p:spPr bwMode="auto">
            <a:xfrm>
              <a:off x="1020" y="1670"/>
              <a:ext cx="1441" cy="18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0          0          0    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0          0          1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0          1          0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0          1          1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1          0          0    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1          0          1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1          1          0</a:t>
              </a:r>
            </a:p>
            <a:p>
              <a:pPr algn="ctr">
                <a:buFontTx/>
                <a:buNone/>
              </a:pPr>
              <a:r>
                <a:rPr lang="en-US" altLang="ko-KR" sz="1400">
                  <a:latin typeface="Arial" panose="020B0604020202020204" pitchFamily="34" charset="0"/>
                </a:rPr>
                <a:t>1          1          1</a:t>
              </a:r>
            </a:p>
          </p:txBody>
        </p:sp>
        <p:sp>
          <p:nvSpPr>
            <p:cNvPr id="211975" name="Rectangle 7"/>
            <p:cNvSpPr>
              <a:spLocks noChangeArrowheads="1"/>
            </p:cNvSpPr>
            <p:nvPr/>
          </p:nvSpPr>
          <p:spPr bwMode="auto">
            <a:xfrm>
              <a:off x="2461" y="1389"/>
              <a:ext cx="600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400" i="1">
                  <a:latin typeface="Times New Roman" panose="02020603050405020304" pitchFamily="18" charset="0"/>
                </a:rPr>
                <a:t>Q</a:t>
              </a:r>
              <a:r>
                <a:rPr lang="en-US" altLang="ko-KR" sz="1400">
                  <a:latin typeface="Times New Roman" panose="02020603050405020304" pitchFamily="18" charset="0"/>
                </a:rPr>
                <a:t>(</a:t>
              </a:r>
              <a:r>
                <a:rPr lang="en-US" altLang="ko-KR" sz="1400" i="1">
                  <a:latin typeface="Times New Roman" panose="02020603050405020304" pitchFamily="18" charset="0"/>
                </a:rPr>
                <a:t>t</a:t>
              </a:r>
              <a:r>
                <a:rPr lang="en-US" altLang="ko-KR" sz="1400">
                  <a:latin typeface="Times New Roman" panose="02020603050405020304" pitchFamily="18" charset="0"/>
                </a:rPr>
                <a:t>+</a:t>
              </a:r>
              <a:r>
                <a:rPr lang="el-GR" altLang="ko-KR" sz="1400" i="1">
                  <a:latin typeface="Times New Roman" panose="02020603050405020304" pitchFamily="18" charset="0"/>
                </a:rPr>
                <a:t>ε</a:t>
              </a:r>
              <a:r>
                <a:rPr lang="en-US" altLang="ko-KR" sz="14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1976" name="Rectangle 8"/>
            <p:cNvSpPr>
              <a:spLocks noChangeArrowheads="1"/>
            </p:cNvSpPr>
            <p:nvPr/>
          </p:nvSpPr>
          <p:spPr bwMode="auto">
            <a:xfrm>
              <a:off x="1020" y="1389"/>
              <a:ext cx="144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400" i="1">
                  <a:latin typeface="Times New Roman" panose="02020603050405020304" pitchFamily="18" charset="0"/>
                </a:rPr>
                <a:t>S</a:t>
              </a:r>
              <a:r>
                <a:rPr lang="en-US" altLang="ko-KR" sz="1400">
                  <a:latin typeface="Times New Roman" panose="02020603050405020304" pitchFamily="18" charset="0"/>
                </a:rPr>
                <a:t>(</a:t>
              </a:r>
              <a:r>
                <a:rPr lang="en-US" altLang="ko-KR" sz="1400" i="1">
                  <a:latin typeface="Times New Roman" panose="02020603050405020304" pitchFamily="18" charset="0"/>
                </a:rPr>
                <a:t>t</a:t>
              </a:r>
              <a:r>
                <a:rPr lang="en-US" altLang="ko-KR" sz="1400">
                  <a:latin typeface="Times New Roman" panose="02020603050405020304" pitchFamily="18" charset="0"/>
                </a:rPr>
                <a:t>)      </a:t>
              </a:r>
              <a:r>
                <a:rPr lang="en-US" altLang="ko-KR" sz="1400" i="1">
                  <a:latin typeface="Times New Roman" panose="02020603050405020304" pitchFamily="18" charset="0"/>
                </a:rPr>
                <a:t>R</a:t>
              </a:r>
              <a:r>
                <a:rPr lang="en-US" altLang="ko-KR" sz="1400">
                  <a:latin typeface="Times New Roman" panose="02020603050405020304" pitchFamily="18" charset="0"/>
                </a:rPr>
                <a:t>(</a:t>
              </a:r>
              <a:r>
                <a:rPr lang="en-US" altLang="ko-KR" sz="1400" i="1">
                  <a:latin typeface="Times New Roman" panose="02020603050405020304" pitchFamily="18" charset="0"/>
                </a:rPr>
                <a:t>t</a:t>
              </a:r>
              <a:r>
                <a:rPr lang="en-US" altLang="ko-KR" sz="1400">
                  <a:latin typeface="Times New Roman" panose="02020603050405020304" pitchFamily="18" charset="0"/>
                </a:rPr>
                <a:t>)      </a:t>
              </a:r>
              <a:r>
                <a:rPr lang="en-US" altLang="ko-KR" sz="1400" i="1">
                  <a:latin typeface="Times New Roman" panose="02020603050405020304" pitchFamily="18" charset="0"/>
                </a:rPr>
                <a:t>Q</a:t>
              </a:r>
              <a:r>
                <a:rPr lang="en-US" altLang="ko-KR" sz="1400">
                  <a:latin typeface="Times New Roman" panose="02020603050405020304" pitchFamily="18" charset="0"/>
                </a:rPr>
                <a:t>(</a:t>
              </a:r>
              <a:r>
                <a:rPr lang="en-US" altLang="ko-KR" sz="1400" i="1">
                  <a:latin typeface="Times New Roman" panose="02020603050405020304" pitchFamily="18" charset="0"/>
                </a:rPr>
                <a:t>t</a:t>
              </a:r>
              <a:r>
                <a:rPr lang="en-US" altLang="ko-KR" sz="14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1977" name="Line 9"/>
            <p:cNvSpPr>
              <a:spLocks noChangeShapeType="1"/>
            </p:cNvSpPr>
            <p:nvPr/>
          </p:nvSpPr>
          <p:spPr bwMode="auto">
            <a:xfrm>
              <a:off x="1020" y="1389"/>
              <a:ext cx="204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11978" name="Line 10"/>
            <p:cNvSpPr>
              <a:spLocks noChangeShapeType="1"/>
            </p:cNvSpPr>
            <p:nvPr/>
          </p:nvSpPr>
          <p:spPr bwMode="auto">
            <a:xfrm>
              <a:off x="1020" y="1670"/>
              <a:ext cx="20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11979" name="Line 11"/>
            <p:cNvSpPr>
              <a:spLocks noChangeShapeType="1"/>
            </p:cNvSpPr>
            <p:nvPr/>
          </p:nvSpPr>
          <p:spPr bwMode="auto">
            <a:xfrm>
              <a:off x="1020" y="3529"/>
              <a:ext cx="204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11980" name="Line 12"/>
            <p:cNvSpPr>
              <a:spLocks noChangeShapeType="1"/>
            </p:cNvSpPr>
            <p:nvPr/>
          </p:nvSpPr>
          <p:spPr bwMode="auto">
            <a:xfrm>
              <a:off x="1020" y="1389"/>
              <a:ext cx="0" cy="21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11981" name="Line 13"/>
            <p:cNvSpPr>
              <a:spLocks noChangeShapeType="1"/>
            </p:cNvSpPr>
            <p:nvPr/>
          </p:nvSpPr>
          <p:spPr bwMode="auto">
            <a:xfrm>
              <a:off x="2461" y="1389"/>
              <a:ext cx="0" cy="21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211982" name="Line 14"/>
            <p:cNvSpPr>
              <a:spLocks noChangeShapeType="1"/>
            </p:cNvSpPr>
            <p:nvPr/>
          </p:nvSpPr>
          <p:spPr bwMode="auto">
            <a:xfrm>
              <a:off x="3061" y="1389"/>
              <a:ext cx="0" cy="21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</p:grpSp>
      <p:sp>
        <p:nvSpPr>
          <p:cNvPr id="211983" name="Rectangle 15"/>
          <p:cNvSpPr>
            <a:spLocks noChangeArrowheads="1"/>
          </p:cNvSpPr>
          <p:nvPr/>
        </p:nvSpPr>
        <p:spPr bwMode="auto">
          <a:xfrm>
            <a:off x="900113" y="3743325"/>
            <a:ext cx="2519362" cy="433388"/>
          </a:xfrm>
          <a:prstGeom prst="rect">
            <a:avLst/>
          </a:prstGeom>
          <a:solidFill>
            <a:srgbClr val="00FF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1984" name="Rectangle 16"/>
          <p:cNvSpPr>
            <a:spLocks noChangeArrowheads="1"/>
          </p:cNvSpPr>
          <p:nvPr/>
        </p:nvSpPr>
        <p:spPr bwMode="auto">
          <a:xfrm>
            <a:off x="900113" y="4751388"/>
            <a:ext cx="2519362" cy="504825"/>
          </a:xfrm>
          <a:prstGeom prst="rect">
            <a:avLst/>
          </a:prstGeom>
          <a:solidFill>
            <a:srgbClr val="00FF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1985" name="Rectangle 17"/>
          <p:cNvSpPr>
            <a:spLocks noChangeArrowheads="1"/>
          </p:cNvSpPr>
          <p:nvPr/>
        </p:nvSpPr>
        <p:spPr bwMode="auto">
          <a:xfrm>
            <a:off x="900113" y="2879725"/>
            <a:ext cx="2519362" cy="306388"/>
          </a:xfrm>
          <a:prstGeom prst="rect">
            <a:avLst/>
          </a:prstGeom>
          <a:solidFill>
            <a:srgbClr val="99CC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11996" name="Group 28"/>
          <p:cNvGrpSpPr>
            <a:grpSpLocks/>
          </p:cNvGrpSpPr>
          <p:nvPr/>
        </p:nvGrpSpPr>
        <p:grpSpPr bwMode="auto">
          <a:xfrm>
            <a:off x="3708400" y="2379663"/>
            <a:ext cx="5033963" cy="3209925"/>
            <a:chOff x="2336" y="1301"/>
            <a:chExt cx="3171" cy="2022"/>
          </a:xfrm>
        </p:grpSpPr>
        <p:pic>
          <p:nvPicPr>
            <p:cNvPr id="211993" name="Picture 25" descr="roth+f11-08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1301"/>
              <a:ext cx="3171" cy="2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1994" name="Text Box 26"/>
            <p:cNvSpPr txBox="1">
              <a:spLocks noChangeArrowheads="1"/>
            </p:cNvSpPr>
            <p:nvPr/>
          </p:nvSpPr>
          <p:spPr bwMode="auto">
            <a:xfrm>
              <a:off x="3152" y="143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11995" name="Text Box 27"/>
            <p:cNvSpPr txBox="1">
              <a:spLocks noChangeArrowheads="1"/>
            </p:cNvSpPr>
            <p:nvPr/>
          </p:nvSpPr>
          <p:spPr bwMode="auto">
            <a:xfrm>
              <a:off x="3560" y="143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aphicFrame>
        <p:nvGraphicFramePr>
          <p:cNvPr id="211998" name="Object 30"/>
          <p:cNvGraphicFramePr>
            <a:graphicFrameLocks noChangeAspect="1"/>
          </p:cNvGraphicFramePr>
          <p:nvPr>
            <p:ph idx="1"/>
          </p:nvPr>
        </p:nvGraphicFramePr>
        <p:xfrm>
          <a:off x="6300788" y="4535488"/>
          <a:ext cx="25923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0" name="Equation" r:id="rId4" imgW="1803240" imgH="228600" progId="Equation.3">
                  <p:embed/>
                </p:oleObj>
              </mc:Choice>
              <mc:Fallback>
                <p:oleObj name="Equation" r:id="rId4" imgW="180324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535488"/>
                        <a:ext cx="2592387" cy="328612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11.2  Set-Reset Latch</a:t>
            </a:r>
          </a:p>
        </p:txBody>
      </p:sp>
      <p:sp>
        <p:nvSpPr>
          <p:cNvPr id="95267" name="Text Box 35"/>
          <p:cNvSpPr txBox="1">
            <a:spLocks noChangeArrowheads="1"/>
          </p:cNvSpPr>
          <p:nvPr/>
        </p:nvSpPr>
        <p:spPr bwMode="auto">
          <a:xfrm>
            <a:off x="827088" y="2276475"/>
            <a:ext cx="4321175" cy="366713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Arial" panose="020B0604020202020204" pitchFamily="34" charset="0"/>
              </a:rPr>
              <a:t>Switch Debouncing with  an S-R Latch</a:t>
            </a:r>
          </a:p>
        </p:txBody>
      </p:sp>
      <p:pic>
        <p:nvPicPr>
          <p:cNvPr id="95268" name="Picture 36" descr="roth+f11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13100"/>
            <a:ext cx="8280400" cy="269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69" name="Text Box 37"/>
          <p:cNvSpPr txBox="1">
            <a:spLocks noChangeArrowheads="1"/>
          </p:cNvSpPr>
          <p:nvPr/>
        </p:nvSpPr>
        <p:spPr bwMode="auto">
          <a:xfrm>
            <a:off x="611188" y="1484313"/>
            <a:ext cx="33099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Application of an S-R Latch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11.2  Set-Reset Latch</a:t>
            </a:r>
          </a:p>
        </p:txBody>
      </p:sp>
      <p:pic>
        <p:nvPicPr>
          <p:cNvPr id="96279" name="Picture 23" descr="roth+f11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90850"/>
            <a:ext cx="5040313" cy="24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6306" name="Group 50"/>
          <p:cNvGrpSpPr>
            <a:grpSpLocks/>
          </p:cNvGrpSpPr>
          <p:nvPr/>
        </p:nvGrpSpPr>
        <p:grpSpPr bwMode="auto">
          <a:xfrm>
            <a:off x="468313" y="1484313"/>
            <a:ext cx="7921625" cy="406400"/>
            <a:chOff x="385" y="935"/>
            <a:chExt cx="4990" cy="256"/>
          </a:xfrm>
        </p:grpSpPr>
        <p:sp>
          <p:nvSpPr>
            <p:cNvPr id="96303" name="Text Box 47"/>
            <p:cNvSpPr txBox="1">
              <a:spLocks noChangeArrowheads="1"/>
            </p:cNvSpPr>
            <p:nvPr/>
          </p:nvSpPr>
          <p:spPr bwMode="auto">
            <a:xfrm>
              <a:off x="385" y="935"/>
              <a:ext cx="4990" cy="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>
                  <a:latin typeface="Arial" panose="020B0604020202020204" pitchFamily="34" charset="0"/>
                </a:rPr>
                <a:t>Alternative Form of the S-R Latch Using NAND Gates:            Latch</a:t>
              </a:r>
            </a:p>
          </p:txBody>
        </p:sp>
        <p:graphicFrame>
          <p:nvGraphicFramePr>
            <p:cNvPr id="96304" name="Object 48"/>
            <p:cNvGraphicFramePr>
              <a:graphicFrameLocks noChangeAspect="1"/>
            </p:cNvGraphicFramePr>
            <p:nvPr/>
          </p:nvGraphicFramePr>
          <p:xfrm>
            <a:off x="4332" y="935"/>
            <a:ext cx="454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21" name="Equation" r:id="rId4" imgW="380880" imgH="215640" progId="Equation.3">
                    <p:embed/>
                  </p:oleObj>
                </mc:Choice>
                <mc:Fallback>
                  <p:oleObj name="Equation" r:id="rId4" imgW="380880" imgH="21564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935"/>
                          <a:ext cx="454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6307" name="Group 51"/>
          <p:cNvGrpSpPr>
            <a:grpSpLocks/>
          </p:cNvGrpSpPr>
          <p:nvPr/>
        </p:nvGrpSpPr>
        <p:grpSpPr bwMode="auto">
          <a:xfrm>
            <a:off x="5722938" y="2781300"/>
            <a:ext cx="2881312" cy="3024188"/>
            <a:chOff x="1020" y="1389"/>
            <a:chExt cx="2041" cy="2140"/>
          </a:xfrm>
        </p:grpSpPr>
        <p:sp>
          <p:nvSpPr>
            <p:cNvPr id="96308" name="Rectangle 52"/>
            <p:cNvSpPr>
              <a:spLocks noChangeArrowheads="1"/>
            </p:cNvSpPr>
            <p:nvPr/>
          </p:nvSpPr>
          <p:spPr bwMode="auto">
            <a:xfrm>
              <a:off x="2461" y="1670"/>
              <a:ext cx="600" cy="18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-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96309" name="Rectangle 53"/>
            <p:cNvSpPr>
              <a:spLocks noChangeArrowheads="1"/>
            </p:cNvSpPr>
            <p:nvPr/>
          </p:nvSpPr>
          <p:spPr bwMode="auto">
            <a:xfrm>
              <a:off x="1020" y="1670"/>
              <a:ext cx="1441" cy="18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1          1          0    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1          1          1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1          0          0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1          0          1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0          1          0    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0          1          1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0          0          0</a:t>
              </a:r>
            </a:p>
            <a:p>
              <a:pPr algn="ctr">
                <a:buFontTx/>
                <a:buNone/>
              </a:pPr>
              <a:r>
                <a:rPr lang="en-US" altLang="ko-KR" sz="1800">
                  <a:latin typeface="Arial" panose="020B0604020202020204" pitchFamily="34" charset="0"/>
                </a:rPr>
                <a:t>0          0          1</a:t>
              </a:r>
            </a:p>
          </p:txBody>
        </p:sp>
        <p:sp>
          <p:nvSpPr>
            <p:cNvPr id="96310" name="Rectangle 54"/>
            <p:cNvSpPr>
              <a:spLocks noChangeArrowheads="1"/>
            </p:cNvSpPr>
            <p:nvPr/>
          </p:nvSpPr>
          <p:spPr bwMode="auto">
            <a:xfrm>
              <a:off x="2461" y="1389"/>
              <a:ext cx="600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 i="1">
                  <a:latin typeface="Times New Roman" panose="02020603050405020304" pitchFamily="18" charset="0"/>
                </a:rPr>
                <a:t>Q</a:t>
              </a:r>
              <a:r>
                <a:rPr lang="en-US" altLang="ko-KR" sz="1800">
                  <a:latin typeface="Times New Roman" panose="02020603050405020304" pitchFamily="18" charset="0"/>
                </a:rPr>
                <a:t>(</a:t>
              </a:r>
              <a:r>
                <a:rPr lang="en-US" altLang="ko-KR" sz="1800" i="1">
                  <a:latin typeface="Times New Roman" panose="02020603050405020304" pitchFamily="18" charset="0"/>
                </a:rPr>
                <a:t>t</a:t>
              </a:r>
              <a:r>
                <a:rPr lang="en-US" altLang="ko-KR" sz="1800">
                  <a:latin typeface="Times New Roman" panose="02020603050405020304" pitchFamily="18" charset="0"/>
                </a:rPr>
                <a:t>+</a:t>
              </a:r>
              <a:r>
                <a:rPr lang="el-GR" altLang="ko-KR" sz="1800" i="1">
                  <a:latin typeface="Times New Roman" panose="02020603050405020304" pitchFamily="18" charset="0"/>
                </a:rPr>
                <a:t>ε</a:t>
              </a:r>
              <a:r>
                <a:rPr lang="en-US" altLang="ko-KR" sz="18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96311" name="Rectangle 55"/>
            <p:cNvSpPr>
              <a:spLocks noChangeArrowheads="1"/>
            </p:cNvSpPr>
            <p:nvPr/>
          </p:nvSpPr>
          <p:spPr bwMode="auto">
            <a:xfrm>
              <a:off x="1020" y="1389"/>
              <a:ext cx="144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ko-KR" sz="1800" i="1">
                  <a:latin typeface="Times New Roman" panose="02020603050405020304" pitchFamily="18" charset="0"/>
                </a:rPr>
                <a:t>S</a:t>
              </a:r>
              <a:r>
                <a:rPr lang="en-US" altLang="ko-KR" sz="1800">
                  <a:latin typeface="Times New Roman" panose="02020603050405020304" pitchFamily="18" charset="0"/>
                </a:rPr>
                <a:t>(</a:t>
              </a:r>
              <a:r>
                <a:rPr lang="en-US" altLang="ko-KR" sz="1800" i="1">
                  <a:latin typeface="Times New Roman" panose="02020603050405020304" pitchFamily="18" charset="0"/>
                </a:rPr>
                <a:t>t</a:t>
              </a:r>
              <a:r>
                <a:rPr lang="en-US" altLang="ko-KR" sz="1800">
                  <a:latin typeface="Times New Roman" panose="02020603050405020304" pitchFamily="18" charset="0"/>
                </a:rPr>
                <a:t>)      </a:t>
              </a:r>
              <a:r>
                <a:rPr lang="en-US" altLang="ko-KR" sz="1800" i="1">
                  <a:latin typeface="Times New Roman" panose="02020603050405020304" pitchFamily="18" charset="0"/>
                </a:rPr>
                <a:t>R</a:t>
              </a:r>
              <a:r>
                <a:rPr lang="en-US" altLang="ko-KR" sz="1800">
                  <a:latin typeface="Times New Roman" panose="02020603050405020304" pitchFamily="18" charset="0"/>
                </a:rPr>
                <a:t>(</a:t>
              </a:r>
              <a:r>
                <a:rPr lang="en-US" altLang="ko-KR" sz="1800" i="1">
                  <a:latin typeface="Times New Roman" panose="02020603050405020304" pitchFamily="18" charset="0"/>
                </a:rPr>
                <a:t>t</a:t>
              </a:r>
              <a:r>
                <a:rPr lang="en-US" altLang="ko-KR" sz="1800">
                  <a:latin typeface="Times New Roman" panose="02020603050405020304" pitchFamily="18" charset="0"/>
                </a:rPr>
                <a:t>)      </a:t>
              </a:r>
              <a:r>
                <a:rPr lang="en-US" altLang="ko-KR" sz="1800" i="1">
                  <a:latin typeface="Times New Roman" panose="02020603050405020304" pitchFamily="18" charset="0"/>
                </a:rPr>
                <a:t>Q</a:t>
              </a:r>
              <a:r>
                <a:rPr lang="en-US" altLang="ko-KR" sz="1800">
                  <a:latin typeface="Times New Roman" panose="02020603050405020304" pitchFamily="18" charset="0"/>
                </a:rPr>
                <a:t>(</a:t>
              </a:r>
              <a:r>
                <a:rPr lang="en-US" altLang="ko-KR" sz="1800" i="1">
                  <a:latin typeface="Times New Roman" panose="02020603050405020304" pitchFamily="18" charset="0"/>
                </a:rPr>
                <a:t>t</a:t>
              </a:r>
              <a:r>
                <a:rPr lang="en-US" altLang="ko-KR" sz="18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96312" name="Line 56"/>
            <p:cNvSpPr>
              <a:spLocks noChangeShapeType="1"/>
            </p:cNvSpPr>
            <p:nvPr/>
          </p:nvSpPr>
          <p:spPr bwMode="auto">
            <a:xfrm>
              <a:off x="1020" y="1389"/>
              <a:ext cx="204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96313" name="Line 57"/>
            <p:cNvSpPr>
              <a:spLocks noChangeShapeType="1"/>
            </p:cNvSpPr>
            <p:nvPr/>
          </p:nvSpPr>
          <p:spPr bwMode="auto">
            <a:xfrm>
              <a:off x="1020" y="1670"/>
              <a:ext cx="20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96314" name="Line 58"/>
            <p:cNvSpPr>
              <a:spLocks noChangeShapeType="1"/>
            </p:cNvSpPr>
            <p:nvPr/>
          </p:nvSpPr>
          <p:spPr bwMode="auto">
            <a:xfrm>
              <a:off x="1020" y="3529"/>
              <a:ext cx="204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96315" name="Line 59"/>
            <p:cNvSpPr>
              <a:spLocks noChangeShapeType="1"/>
            </p:cNvSpPr>
            <p:nvPr/>
          </p:nvSpPr>
          <p:spPr bwMode="auto">
            <a:xfrm>
              <a:off x="1020" y="1389"/>
              <a:ext cx="0" cy="21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96316" name="Line 60"/>
            <p:cNvSpPr>
              <a:spLocks noChangeShapeType="1"/>
            </p:cNvSpPr>
            <p:nvPr/>
          </p:nvSpPr>
          <p:spPr bwMode="auto">
            <a:xfrm>
              <a:off x="2461" y="1389"/>
              <a:ext cx="0" cy="21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96317" name="Line 61"/>
            <p:cNvSpPr>
              <a:spLocks noChangeShapeType="1"/>
            </p:cNvSpPr>
            <p:nvPr/>
          </p:nvSpPr>
          <p:spPr bwMode="auto">
            <a:xfrm>
              <a:off x="3061" y="1389"/>
              <a:ext cx="0" cy="21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ko-KR" altLang="en-US"/>
            </a:p>
          </p:txBody>
        </p:sp>
      </p:grpSp>
      <p:sp>
        <p:nvSpPr>
          <p:cNvPr id="96318" name="Rectangle 62"/>
          <p:cNvSpPr>
            <a:spLocks noChangeArrowheads="1"/>
          </p:cNvSpPr>
          <p:nvPr/>
        </p:nvSpPr>
        <p:spPr bwMode="auto">
          <a:xfrm>
            <a:off x="5722938" y="3860800"/>
            <a:ext cx="2881312" cy="619125"/>
          </a:xfrm>
          <a:prstGeom prst="rect">
            <a:avLst/>
          </a:prstGeom>
          <a:solidFill>
            <a:srgbClr val="00FF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6319" name="Rectangle 63"/>
          <p:cNvSpPr>
            <a:spLocks noChangeArrowheads="1"/>
          </p:cNvSpPr>
          <p:nvPr/>
        </p:nvSpPr>
        <p:spPr bwMode="auto">
          <a:xfrm>
            <a:off x="5722938" y="5157788"/>
            <a:ext cx="2881312" cy="647700"/>
          </a:xfrm>
          <a:prstGeom prst="rect">
            <a:avLst/>
          </a:prstGeom>
          <a:solidFill>
            <a:srgbClr val="00FF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6320" name="Rectangle 64"/>
          <p:cNvSpPr>
            <a:spLocks noChangeArrowheads="1"/>
          </p:cNvSpPr>
          <p:nvPr/>
        </p:nvSpPr>
        <p:spPr bwMode="auto">
          <a:xfrm>
            <a:off x="5722938" y="2781300"/>
            <a:ext cx="2881312" cy="360363"/>
          </a:xfrm>
          <a:prstGeom prst="rect">
            <a:avLst/>
          </a:prstGeom>
          <a:solidFill>
            <a:srgbClr val="99CC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11.3 Gated D Latch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21590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Gated D Latch</a:t>
            </a:r>
          </a:p>
        </p:txBody>
      </p:sp>
      <p:pic>
        <p:nvPicPr>
          <p:cNvPr id="97315" name="Picture 35" descr="roth+f11-11-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44675"/>
            <a:ext cx="41148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16" name="Picture 36" descr="roth+f11-11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292600"/>
            <a:ext cx="5472112" cy="23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5219700" y="3968750"/>
            <a:ext cx="2160588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Transparent Latch</a:t>
            </a:r>
            <a:endParaRPr kumimoji="0" lang="en-US" altLang="ko-KR" sz="2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7318" name="Rectangle 38"/>
          <p:cNvSpPr>
            <a:spLocks noChangeArrowheads="1"/>
          </p:cNvSpPr>
          <p:nvPr/>
        </p:nvSpPr>
        <p:spPr bwMode="auto">
          <a:xfrm>
            <a:off x="5148263" y="4508500"/>
            <a:ext cx="2303462" cy="1584325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11.3 Gated D Latch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53276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Symbol and Truth Table for Gated D Latch</a:t>
            </a:r>
          </a:p>
        </p:txBody>
      </p:sp>
      <p:pic>
        <p:nvPicPr>
          <p:cNvPr id="215046" name="Picture 6" descr="roth+f11-12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349500"/>
            <a:ext cx="18732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6" name="Picture 26" descr="roth+f11-12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05263"/>
            <a:ext cx="3455987" cy="239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5067" name="Group 27"/>
          <p:cNvGraphicFramePr>
            <a:graphicFrameLocks noGrp="1"/>
          </p:cNvGraphicFramePr>
          <p:nvPr/>
        </p:nvGraphicFramePr>
        <p:xfrm>
          <a:off x="4932363" y="2349500"/>
          <a:ext cx="3384550" cy="3600450"/>
        </p:xfrm>
        <a:graphic>
          <a:graphicData uri="http://schemas.openxmlformats.org/drawingml/2006/table">
            <a:tbl>
              <a:tblPr/>
              <a:tblGrid>
                <a:gridCol w="2389187"/>
                <a:gridCol w="995363"/>
              </a:tblGrid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G 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        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D 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        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0          0          0   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0          0          1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0          1          0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0          1          1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1          0          0   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1          0          1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1          1          0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1          1          1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78" name="Rectangle 38"/>
          <p:cNvSpPr>
            <a:spLocks noChangeArrowheads="1"/>
          </p:cNvSpPr>
          <p:nvPr/>
        </p:nvSpPr>
        <p:spPr bwMode="auto">
          <a:xfrm>
            <a:off x="6588125" y="2924175"/>
            <a:ext cx="1728788" cy="1514475"/>
          </a:xfrm>
          <a:prstGeom prst="rect">
            <a:avLst/>
          </a:prstGeom>
          <a:solidFill>
            <a:srgbClr val="00FF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079" name="Rectangle 39"/>
          <p:cNvSpPr>
            <a:spLocks noChangeArrowheads="1"/>
          </p:cNvSpPr>
          <p:nvPr/>
        </p:nvSpPr>
        <p:spPr bwMode="auto">
          <a:xfrm>
            <a:off x="5724525" y="4437063"/>
            <a:ext cx="863600" cy="1512887"/>
          </a:xfrm>
          <a:prstGeom prst="rect">
            <a:avLst/>
          </a:prstGeom>
          <a:solidFill>
            <a:srgbClr val="FF00FF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080" name="Rectangle 40"/>
          <p:cNvSpPr>
            <a:spLocks noChangeArrowheads="1"/>
          </p:cNvSpPr>
          <p:nvPr/>
        </p:nvSpPr>
        <p:spPr bwMode="auto">
          <a:xfrm>
            <a:off x="4932363" y="2347913"/>
            <a:ext cx="3384550" cy="577850"/>
          </a:xfrm>
          <a:prstGeom prst="rect">
            <a:avLst/>
          </a:prstGeom>
          <a:solidFill>
            <a:srgbClr val="99CC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081" name="Rectangle 41"/>
          <p:cNvSpPr>
            <a:spLocks noChangeArrowheads="1"/>
          </p:cNvSpPr>
          <p:nvPr/>
        </p:nvSpPr>
        <p:spPr bwMode="auto">
          <a:xfrm>
            <a:off x="7308850" y="4437063"/>
            <a:ext cx="1008063" cy="1512887"/>
          </a:xfrm>
          <a:prstGeom prst="rect">
            <a:avLst/>
          </a:prstGeom>
          <a:solidFill>
            <a:srgbClr val="FF00FF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11.4  Edge-Triggered D Flip-Flop</a:t>
            </a:r>
          </a:p>
        </p:txBody>
      </p:sp>
      <p:sp>
        <p:nvSpPr>
          <p:cNvPr id="98341" name="Text Box 37"/>
          <p:cNvSpPr txBox="1">
            <a:spLocks noChangeArrowheads="1"/>
          </p:cNvSpPr>
          <p:nvPr/>
        </p:nvSpPr>
        <p:spPr bwMode="auto">
          <a:xfrm>
            <a:off x="684213" y="1647825"/>
            <a:ext cx="5903912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Flip-Flop</a:t>
            </a:r>
          </a:p>
          <a:p>
            <a:pPr lvl="1"/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Output changes only in response to the clock</a:t>
            </a:r>
          </a:p>
        </p:txBody>
      </p:sp>
      <p:sp>
        <p:nvSpPr>
          <p:cNvPr id="98342" name="Text Box 38"/>
          <p:cNvSpPr txBox="1">
            <a:spLocks noChangeArrowheads="1"/>
          </p:cNvSpPr>
          <p:nvPr/>
        </p:nvSpPr>
        <p:spPr bwMode="auto">
          <a:xfrm>
            <a:off x="684213" y="2873375"/>
            <a:ext cx="7272337" cy="14636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Rising-edge </a:t>
            </a:r>
            <a:r>
              <a:rPr kumimoji="0" lang="en-US" altLang="ko-KR" sz="2000" b="1">
                <a:solidFill>
                  <a:srgbClr val="3333FF"/>
                </a:solidFill>
                <a:latin typeface="Times New Roman" panose="02020603050405020304" pitchFamily="18" charset="0"/>
              </a:rPr>
              <a:t>(</a:t>
            </a:r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positive-edge</a:t>
            </a:r>
            <a:r>
              <a:rPr kumimoji="0" lang="en-US" altLang="ko-KR" sz="2000" b="1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 Triggered</a:t>
            </a:r>
            <a:r>
              <a:rPr kumimoji="0" lang="en-US" altLang="ko-KR" sz="2000" b="1" i="1">
                <a:solidFill>
                  <a:schemeClr val="tx2"/>
                </a:solidFill>
                <a:latin typeface="Times New Roman" panose="02020603050405020304" pitchFamily="18" charset="0"/>
              </a:rPr>
              <a:t> Flip-Flop</a:t>
            </a:r>
          </a:p>
          <a:p>
            <a:pPr lvl="1"/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Output changes in response to a </a:t>
            </a:r>
            <a:r>
              <a:rPr kumimoji="0" lang="en-US" altLang="ko-KR" sz="1800" i="1">
                <a:solidFill>
                  <a:srgbClr val="3333FF"/>
                </a:solidFill>
                <a:latin typeface="Arial" panose="020B0604020202020204" pitchFamily="34" charset="0"/>
              </a:rPr>
              <a:t>0 to 1 transition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on the clock</a:t>
            </a:r>
          </a:p>
          <a:p>
            <a:pPr>
              <a:spcBef>
                <a:spcPct val="50000"/>
              </a:spcBef>
            </a:pPr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Falling-edge (negative-edge) Triggered</a:t>
            </a:r>
            <a:r>
              <a:rPr kumimoji="0" lang="en-US" altLang="ko-KR" sz="2000" b="1" i="1">
                <a:solidFill>
                  <a:schemeClr val="tx2"/>
                </a:solidFill>
                <a:latin typeface="Times New Roman" panose="02020603050405020304" pitchFamily="18" charset="0"/>
              </a:rPr>
              <a:t> Flip-Flop</a:t>
            </a:r>
          </a:p>
          <a:p>
            <a:r>
              <a:rPr kumimoji="0" lang="en-US" altLang="ko-KR" sz="2000" b="1" i="1">
                <a:solidFill>
                  <a:schemeClr val="tx2"/>
                </a:solidFill>
                <a:latin typeface="Times New Roman" panose="02020603050405020304" pitchFamily="18" charset="0"/>
              </a:rPr>
              <a:t>         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Output changes in response to a </a:t>
            </a:r>
            <a:r>
              <a:rPr kumimoji="0" lang="en-US" altLang="ko-KR" sz="1800" i="1">
                <a:solidFill>
                  <a:srgbClr val="3333FF"/>
                </a:solidFill>
                <a:latin typeface="Arial" panose="020B0604020202020204" pitchFamily="34" charset="0"/>
              </a:rPr>
              <a:t>1 to 0 transition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on the clock</a:t>
            </a:r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>
            <a:off x="684213" y="4887913"/>
            <a:ext cx="7056437" cy="7016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Active Edge</a:t>
            </a:r>
          </a:p>
          <a:p>
            <a:pPr lvl="1"/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Clock edge (rising or falling) that </a:t>
            </a:r>
            <a:r>
              <a:rPr kumimoji="0" lang="en-US" altLang="ko-KR" sz="2000" i="1">
                <a:solidFill>
                  <a:srgbClr val="3333FF"/>
                </a:solidFill>
                <a:latin typeface="Arial" panose="020B0604020202020204" pitchFamily="34" charset="0"/>
              </a:rPr>
              <a:t>triggers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the flip-flop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11.4  Edge-Triggered D Flip-Flop</a:t>
            </a: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323850" y="1397000"/>
            <a:ext cx="16748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 Flip-Flops</a:t>
            </a:r>
          </a:p>
        </p:txBody>
      </p:sp>
      <p:pic>
        <p:nvPicPr>
          <p:cNvPr id="217092" name="Picture 4" descr="roth+f11-13a,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060575"/>
            <a:ext cx="3657600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7132" name="Group 44"/>
          <p:cNvGraphicFramePr>
            <a:graphicFrameLocks noGrp="1"/>
          </p:cNvGraphicFramePr>
          <p:nvPr/>
        </p:nvGraphicFramePr>
        <p:xfrm>
          <a:off x="5148263" y="1628775"/>
          <a:ext cx="1511300" cy="1638300"/>
        </p:xfrm>
        <a:graphic>
          <a:graphicData uri="http://schemas.openxmlformats.org/drawingml/2006/table">
            <a:tbl>
              <a:tblPr/>
              <a:tblGrid>
                <a:gridCol w="993775"/>
                <a:gridCol w="517525"/>
              </a:tblGrid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D     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112" name="Text Box 24"/>
          <p:cNvSpPr txBox="1">
            <a:spLocks noChangeArrowheads="1"/>
          </p:cNvSpPr>
          <p:nvPr/>
        </p:nvSpPr>
        <p:spPr bwMode="auto">
          <a:xfrm>
            <a:off x="5435600" y="3284538"/>
            <a:ext cx="968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400">
                <a:latin typeface="Times New Roman" panose="02020603050405020304" pitchFamily="18" charset="0"/>
              </a:rPr>
              <a:t>Truth table</a:t>
            </a:r>
          </a:p>
        </p:txBody>
      </p:sp>
      <p:graphicFrame>
        <p:nvGraphicFramePr>
          <p:cNvPr id="217113" name="Object 25"/>
          <p:cNvGraphicFramePr>
            <a:graphicFrameLocks noChangeAspect="1"/>
          </p:cNvGraphicFramePr>
          <p:nvPr/>
        </p:nvGraphicFramePr>
        <p:xfrm>
          <a:off x="6877050" y="2492375"/>
          <a:ext cx="64928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9" name="Equation" r:id="rId4" imgW="507960" imgH="228600" progId="Equation.3">
                  <p:embed/>
                </p:oleObj>
              </mc:Choice>
              <mc:Fallback>
                <p:oleObj name="Equation" r:id="rId4" imgW="50796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492375"/>
                        <a:ext cx="649288" cy="292100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118" name="Rectangle 30"/>
          <p:cNvSpPr>
            <a:spLocks noChangeArrowheads="1"/>
          </p:cNvSpPr>
          <p:nvPr/>
        </p:nvSpPr>
        <p:spPr bwMode="auto">
          <a:xfrm>
            <a:off x="5219700" y="1657350"/>
            <a:ext cx="360363" cy="1584325"/>
          </a:xfrm>
          <a:prstGeom prst="rect">
            <a:avLst/>
          </a:prstGeom>
          <a:solidFill>
            <a:srgbClr val="00FF00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7119" name="Rectangle 31"/>
          <p:cNvSpPr>
            <a:spLocks noChangeArrowheads="1"/>
          </p:cNvSpPr>
          <p:nvPr/>
        </p:nvSpPr>
        <p:spPr bwMode="auto">
          <a:xfrm>
            <a:off x="6227763" y="1647825"/>
            <a:ext cx="360362" cy="1584325"/>
          </a:xfrm>
          <a:prstGeom prst="rect">
            <a:avLst/>
          </a:prstGeom>
          <a:solidFill>
            <a:srgbClr val="00FF00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7125" name="Text Box 37"/>
          <p:cNvSpPr txBox="1">
            <a:spLocks noChangeArrowheads="1"/>
          </p:cNvSpPr>
          <p:nvPr/>
        </p:nvSpPr>
        <p:spPr bwMode="auto">
          <a:xfrm>
            <a:off x="304800" y="4076700"/>
            <a:ext cx="53467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Timing for D Flip-Flop (Falling-Edge Trigger)</a:t>
            </a:r>
          </a:p>
        </p:txBody>
      </p:sp>
      <p:pic>
        <p:nvPicPr>
          <p:cNvPr id="217126" name="Picture 38" descr="roth+f11-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95813"/>
            <a:ext cx="6553200" cy="185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133" name="Line 45"/>
          <p:cNvSpPr>
            <a:spLocks noChangeShapeType="1"/>
          </p:cNvSpPr>
          <p:nvPr/>
        </p:nvSpPr>
        <p:spPr bwMode="auto">
          <a:xfrm>
            <a:off x="2162175" y="53736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7134" name="Line 46"/>
          <p:cNvSpPr>
            <a:spLocks noChangeShapeType="1"/>
          </p:cNvSpPr>
          <p:nvPr/>
        </p:nvSpPr>
        <p:spPr bwMode="auto">
          <a:xfrm>
            <a:off x="3113088" y="53736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7135" name="Line 47"/>
          <p:cNvSpPr>
            <a:spLocks noChangeShapeType="1"/>
          </p:cNvSpPr>
          <p:nvPr/>
        </p:nvSpPr>
        <p:spPr bwMode="auto">
          <a:xfrm>
            <a:off x="4067175" y="5378450"/>
            <a:ext cx="0" cy="360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7136" name="Line 48"/>
          <p:cNvSpPr>
            <a:spLocks noChangeShapeType="1"/>
          </p:cNvSpPr>
          <p:nvPr/>
        </p:nvSpPr>
        <p:spPr bwMode="auto">
          <a:xfrm>
            <a:off x="5022850" y="5364163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7137" name="Line 49"/>
          <p:cNvSpPr>
            <a:spLocks noChangeShapeType="1"/>
          </p:cNvSpPr>
          <p:nvPr/>
        </p:nvSpPr>
        <p:spPr bwMode="auto">
          <a:xfrm>
            <a:off x="5978525" y="5364163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7138" name="Line 50"/>
          <p:cNvSpPr>
            <a:spLocks noChangeShapeType="1"/>
          </p:cNvSpPr>
          <p:nvPr/>
        </p:nvSpPr>
        <p:spPr bwMode="auto">
          <a:xfrm>
            <a:off x="6934200" y="5364163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11.4  Edge-Triggered D Flip-Flop</a:t>
            </a:r>
          </a:p>
        </p:txBody>
      </p:sp>
      <p:pic>
        <p:nvPicPr>
          <p:cNvPr id="9933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133600"/>
            <a:ext cx="5688012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33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644900"/>
            <a:ext cx="6048375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50825" y="1412875"/>
            <a:ext cx="41052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 Flip-Flop (Rising-Edge Trigger)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11.4  Edge-Triggered D Flip-Flop</a:t>
            </a:r>
          </a:p>
        </p:txBody>
      </p:sp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133600"/>
            <a:ext cx="3887788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3389313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41052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 Flip-Flop (Rising-Edge Trigger)</a:t>
            </a: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323850" y="3573463"/>
            <a:ext cx="8077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Setup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and </a:t>
            </a:r>
            <a:r>
              <a:rPr kumimoji="0"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Hold Times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for an Edge-Triggered D Flip-Flop</a:t>
            </a:r>
          </a:p>
        </p:txBody>
      </p:sp>
      <p:pic>
        <p:nvPicPr>
          <p:cNvPr id="218119" name="Picture 7" descr="roth+f11-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437063"/>
            <a:ext cx="6769100" cy="203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8120" name="Object 8"/>
          <p:cNvGraphicFramePr>
            <a:graphicFrameLocks noChangeAspect="1"/>
          </p:cNvGraphicFramePr>
          <p:nvPr/>
        </p:nvGraphicFramePr>
        <p:xfrm>
          <a:off x="6516688" y="4076700"/>
          <a:ext cx="235585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1" name="Equation" r:id="rId6" imgW="1562040" imgH="698400" progId="Equation.3">
                  <p:embed/>
                </p:oleObj>
              </mc:Choice>
              <mc:Fallback>
                <p:oleObj name="Equation" r:id="rId6" imgW="1562040" imgH="69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4076700"/>
                        <a:ext cx="2355850" cy="105251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11.4  Edge-Triggered D Flip-Flop</a:t>
            </a:r>
          </a:p>
        </p:txBody>
      </p:sp>
      <p:pic>
        <p:nvPicPr>
          <p:cNvPr id="100359" name="Picture 7" descr="roth+f11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84313"/>
            <a:ext cx="8064500" cy="521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6516688" y="6496050"/>
            <a:ext cx="1871662" cy="217488"/>
          </a:xfrm>
          <a:prstGeom prst="rect">
            <a:avLst/>
          </a:prstGeom>
          <a:solidFill>
            <a:srgbClr val="00FF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49149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Determination of Minimum Clock Period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Objectives</a:t>
            </a:r>
          </a:p>
        </p:txBody>
      </p:sp>
      <p:sp>
        <p:nvSpPr>
          <p:cNvPr id="79901" name="Rectangle 29"/>
          <p:cNvSpPr>
            <a:spLocks noChangeArrowheads="1"/>
          </p:cNvSpPr>
          <p:nvPr/>
        </p:nvSpPr>
        <p:spPr bwMode="auto">
          <a:xfrm>
            <a:off x="1042988" y="2060575"/>
            <a:ext cx="7273925" cy="4032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buFontTx/>
              <a:buAutoNum type="arabicPeriod"/>
            </a:pPr>
            <a:r>
              <a:rPr lang="en-US" altLang="ko-KR" sz="2400" i="1">
                <a:latin typeface="Arial" panose="020B0604020202020204" pitchFamily="34" charset="0"/>
              </a:rPr>
              <a:t>S-R</a:t>
            </a:r>
            <a:r>
              <a:rPr lang="en-US" altLang="ko-KR" sz="2400">
                <a:latin typeface="Arial" panose="020B0604020202020204" pitchFamily="34" charset="0"/>
              </a:rPr>
              <a:t> and </a:t>
            </a:r>
            <a:r>
              <a:rPr lang="en-US" altLang="ko-KR" sz="2400" i="1">
                <a:latin typeface="Arial" panose="020B0604020202020204" pitchFamily="34" charset="0"/>
              </a:rPr>
              <a:t>gated D</a:t>
            </a:r>
            <a:r>
              <a:rPr lang="en-US" altLang="ko-KR" sz="2400">
                <a:latin typeface="Arial" panose="020B0604020202020204" pitchFamily="34" charset="0"/>
              </a:rPr>
              <a:t> latches</a:t>
            </a:r>
          </a:p>
          <a:p>
            <a:endParaRPr lang="en-US" altLang="ko-KR" sz="2400">
              <a:latin typeface="Arial" panose="020B0604020202020204" pitchFamily="34" charset="0"/>
            </a:endParaRPr>
          </a:p>
          <a:p>
            <a:r>
              <a:rPr lang="en-US" altLang="ko-KR" sz="2400">
                <a:latin typeface="Arial" panose="020B0604020202020204" pitchFamily="34" charset="0"/>
              </a:rPr>
              <a:t>2. </a:t>
            </a:r>
            <a:r>
              <a:rPr lang="en-US" altLang="ko-KR" sz="2400" i="1">
                <a:latin typeface="Arial" panose="020B0604020202020204" pitchFamily="34" charset="0"/>
              </a:rPr>
              <a:t>D</a:t>
            </a:r>
            <a:r>
              <a:rPr lang="en-US" altLang="ko-KR" sz="2400">
                <a:latin typeface="Arial" panose="020B0604020202020204" pitchFamily="34" charset="0"/>
              </a:rPr>
              <a:t>, </a:t>
            </a:r>
            <a:r>
              <a:rPr lang="en-US" altLang="ko-KR" sz="2400" i="1">
                <a:latin typeface="Arial" panose="020B0604020202020204" pitchFamily="34" charset="0"/>
              </a:rPr>
              <a:t>D-CE</a:t>
            </a:r>
            <a:r>
              <a:rPr lang="en-US" altLang="ko-KR" sz="2400">
                <a:latin typeface="Arial" panose="020B0604020202020204" pitchFamily="34" charset="0"/>
              </a:rPr>
              <a:t>, </a:t>
            </a:r>
            <a:r>
              <a:rPr lang="en-US" altLang="ko-KR" sz="2400" i="1">
                <a:latin typeface="Arial" panose="020B0604020202020204" pitchFamily="34" charset="0"/>
              </a:rPr>
              <a:t>S-R</a:t>
            </a:r>
            <a:r>
              <a:rPr lang="en-US" altLang="ko-KR" sz="2400">
                <a:latin typeface="Arial" panose="020B0604020202020204" pitchFamily="34" charset="0"/>
              </a:rPr>
              <a:t>, </a:t>
            </a:r>
            <a:r>
              <a:rPr lang="en-US" altLang="ko-KR" sz="2400" i="1">
                <a:latin typeface="Arial" panose="020B0604020202020204" pitchFamily="34" charset="0"/>
              </a:rPr>
              <a:t>J-K</a:t>
            </a:r>
            <a:r>
              <a:rPr lang="en-US" altLang="ko-KR" sz="2400">
                <a:latin typeface="Arial" panose="020B0604020202020204" pitchFamily="34" charset="0"/>
              </a:rPr>
              <a:t> and </a:t>
            </a:r>
            <a:r>
              <a:rPr lang="en-US" altLang="ko-KR" sz="2400" i="1">
                <a:latin typeface="Arial" panose="020B0604020202020204" pitchFamily="34" charset="0"/>
              </a:rPr>
              <a:t>T</a:t>
            </a:r>
            <a:r>
              <a:rPr lang="en-US" altLang="ko-KR" sz="2400">
                <a:latin typeface="Arial" panose="020B0604020202020204" pitchFamily="34" charset="0"/>
              </a:rPr>
              <a:t> flip-flops</a:t>
            </a:r>
          </a:p>
          <a:p>
            <a:endParaRPr lang="en-US" altLang="ko-KR" sz="2400">
              <a:latin typeface="Arial" panose="020B0604020202020204" pitchFamily="34" charset="0"/>
            </a:endParaRPr>
          </a:p>
          <a:p>
            <a:r>
              <a:rPr lang="en-US" altLang="ko-KR" sz="2400">
                <a:latin typeface="Arial" panose="020B0604020202020204" pitchFamily="34" charset="0"/>
              </a:rPr>
              <a:t>3. Characteristic (next-state) equations </a:t>
            </a:r>
          </a:p>
          <a:p>
            <a:endParaRPr lang="en-US" altLang="ko-KR" sz="2400">
              <a:latin typeface="Arial" panose="020B0604020202020204" pitchFamily="34" charset="0"/>
            </a:endParaRPr>
          </a:p>
          <a:p>
            <a:r>
              <a:rPr lang="en-US" altLang="ko-KR" sz="2400">
                <a:latin typeface="Arial" panose="020B0604020202020204" pitchFamily="34" charset="0"/>
              </a:rPr>
              <a:t>4. Timing diagram</a:t>
            </a:r>
          </a:p>
          <a:p>
            <a:endParaRPr lang="en-US" altLang="ko-KR" sz="2400">
              <a:latin typeface="Arial" panose="020B0604020202020204" pitchFamily="34" charset="0"/>
            </a:endParaRPr>
          </a:p>
          <a:p>
            <a:r>
              <a:rPr lang="en-US" altLang="ko-KR" sz="2400">
                <a:latin typeface="Arial" panose="020B0604020202020204" pitchFamily="34" charset="0"/>
              </a:rPr>
              <a:t>5. Construction analysis of latches and </a:t>
            </a:r>
          </a:p>
          <a:p>
            <a:r>
              <a:rPr lang="en-US" altLang="ko-KR" sz="2400">
                <a:latin typeface="Arial" panose="020B0604020202020204" pitchFamily="34" charset="0"/>
              </a:rPr>
              <a:t>    flip-flops using gates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11.5  S-R Flip-Flop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20177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S-R Flip-Flop</a:t>
            </a:r>
          </a:p>
        </p:txBody>
      </p:sp>
      <p:pic>
        <p:nvPicPr>
          <p:cNvPr id="101383" name="Picture 7" descr="roth+f11-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276475"/>
            <a:ext cx="19431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1042988" y="4652963"/>
            <a:ext cx="6121400" cy="18573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ko-KR" sz="2000" u="sng">
                <a:solidFill>
                  <a:schemeClr val="tx2"/>
                </a:solidFill>
                <a:latin typeface="Arial" panose="020B0604020202020204" pitchFamily="34" charset="0"/>
              </a:rPr>
              <a:t>Operation Summary</a:t>
            </a:r>
          </a:p>
          <a:p>
            <a:pPr>
              <a:spcBef>
                <a:spcPct val="20000"/>
              </a:spcBef>
            </a:pP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S=R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=0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	   no state change</a:t>
            </a:r>
          </a:p>
          <a:p>
            <a:pPr>
              <a:spcBef>
                <a:spcPct val="20000"/>
              </a:spcBef>
            </a:pP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=1, </a:t>
            </a: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=0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   set </a:t>
            </a: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Q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to 1 (after active 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Ck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edge)</a:t>
            </a:r>
          </a:p>
          <a:p>
            <a:pPr>
              <a:spcBef>
                <a:spcPct val="20000"/>
              </a:spcBef>
            </a:pP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=0, </a:t>
            </a: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=1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   reset </a:t>
            </a: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Q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to 0 (after active 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Ck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edge)</a:t>
            </a:r>
          </a:p>
          <a:p>
            <a:pPr>
              <a:spcBef>
                <a:spcPct val="20000"/>
              </a:spcBef>
            </a:pP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=</a:t>
            </a:r>
            <a:r>
              <a:rPr kumimoji="0" lang="en-US" altLang="ko-KR" sz="20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kumimoji="0" lang="en-US" altLang="ko-KR" sz="2000">
                <a:solidFill>
                  <a:schemeClr val="tx2"/>
                </a:solidFill>
                <a:latin typeface="Times New Roman" panose="02020603050405020304" pitchFamily="18" charset="0"/>
              </a:rPr>
              <a:t>=1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       not allowed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11.5  S-R Flip-Flop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323850" y="1341438"/>
            <a:ext cx="76327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S-R Flip-Flop Implementation and Timing (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anose="02020603050405020304" pitchFamily="18" charset="0"/>
              </a:rPr>
              <a:t>Master-Slave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Flip-Flop)</a:t>
            </a:r>
          </a:p>
        </p:txBody>
      </p:sp>
      <p:pic>
        <p:nvPicPr>
          <p:cNvPr id="2191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89363"/>
            <a:ext cx="6659563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1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5472112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9145" name="Line 9"/>
          <p:cNvSpPr>
            <a:spLocks noChangeShapeType="1"/>
          </p:cNvSpPr>
          <p:nvPr/>
        </p:nvSpPr>
        <p:spPr bwMode="auto">
          <a:xfrm>
            <a:off x="5734050" y="4408488"/>
            <a:ext cx="0" cy="1727200"/>
          </a:xfrm>
          <a:prstGeom prst="line">
            <a:avLst/>
          </a:prstGeom>
          <a:noFill/>
          <a:ln w="158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9146" name="Line 10"/>
          <p:cNvSpPr>
            <a:spLocks noChangeShapeType="1"/>
          </p:cNvSpPr>
          <p:nvPr/>
        </p:nvSpPr>
        <p:spPr bwMode="auto">
          <a:xfrm>
            <a:off x="4975225" y="4418013"/>
            <a:ext cx="0" cy="1727200"/>
          </a:xfrm>
          <a:prstGeom prst="line">
            <a:avLst/>
          </a:prstGeom>
          <a:noFill/>
          <a:ln w="15875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11.6  J-K Flip-Flop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50403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J-K Flip-Flop (Rising Edge Trigger Type)</a:t>
            </a:r>
          </a:p>
        </p:txBody>
      </p:sp>
      <p:pic>
        <p:nvPicPr>
          <p:cNvPr id="102411" name="Picture 11" descr="roth+f11-20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12684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498" name="Group 98"/>
          <p:cNvGraphicFramePr>
            <a:graphicFrameLocks noGrp="1"/>
          </p:cNvGraphicFramePr>
          <p:nvPr/>
        </p:nvGraphicFramePr>
        <p:xfrm>
          <a:off x="3203575" y="2312988"/>
          <a:ext cx="2376488" cy="3346450"/>
        </p:xfrm>
        <a:graphic>
          <a:graphicData uri="http://schemas.openxmlformats.org/drawingml/2006/table">
            <a:tbl>
              <a:tblPr/>
              <a:tblGrid>
                <a:gridCol w="1684338"/>
                <a:gridCol w="692150"/>
              </a:tblGrid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J     K     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6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0     0     0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0     0     1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0     1     0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0     1     1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1     0     0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1     0     1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1     1     0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1     1     1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88" name="Text Box 88"/>
          <p:cNvSpPr txBox="1">
            <a:spLocks noChangeArrowheads="1"/>
          </p:cNvSpPr>
          <p:nvPr/>
        </p:nvSpPr>
        <p:spPr bwMode="auto">
          <a:xfrm>
            <a:off x="3059113" y="5734050"/>
            <a:ext cx="5049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panose="020B0604020202020204" pitchFamily="34" charset="0"/>
              </a:rPr>
              <a:t>Next state table and characteristic equation</a:t>
            </a:r>
          </a:p>
        </p:txBody>
      </p:sp>
      <p:graphicFrame>
        <p:nvGraphicFramePr>
          <p:cNvPr id="102489" name="Object 89"/>
          <p:cNvGraphicFramePr>
            <a:graphicFrameLocks noChangeAspect="1"/>
          </p:cNvGraphicFramePr>
          <p:nvPr/>
        </p:nvGraphicFramePr>
        <p:xfrm>
          <a:off x="6084888" y="3824288"/>
          <a:ext cx="18669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2" name="Equation" r:id="rId4" imgW="990360" imgH="228600" progId="Equation.3">
                  <p:embed/>
                </p:oleObj>
              </mc:Choice>
              <mc:Fallback>
                <p:oleObj name="Equation" r:id="rId4" imgW="990360" imgH="22860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824288"/>
                        <a:ext cx="1866900" cy="430212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9" name="Rectangle 99"/>
          <p:cNvSpPr>
            <a:spLocks noChangeArrowheads="1"/>
          </p:cNvSpPr>
          <p:nvPr/>
        </p:nvSpPr>
        <p:spPr bwMode="auto">
          <a:xfrm>
            <a:off x="3203575" y="3463925"/>
            <a:ext cx="2376488" cy="719138"/>
          </a:xfrm>
          <a:prstGeom prst="rect">
            <a:avLst/>
          </a:prstGeom>
          <a:solidFill>
            <a:srgbClr val="00FF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500" name="Rectangle 100"/>
          <p:cNvSpPr>
            <a:spLocks noChangeArrowheads="1"/>
          </p:cNvSpPr>
          <p:nvPr/>
        </p:nvSpPr>
        <p:spPr bwMode="auto">
          <a:xfrm>
            <a:off x="3203575" y="4924425"/>
            <a:ext cx="2376488" cy="719138"/>
          </a:xfrm>
          <a:prstGeom prst="rect">
            <a:avLst/>
          </a:prstGeom>
          <a:solidFill>
            <a:srgbClr val="00FF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501" name="Rectangle 101"/>
          <p:cNvSpPr>
            <a:spLocks noChangeArrowheads="1"/>
          </p:cNvSpPr>
          <p:nvPr/>
        </p:nvSpPr>
        <p:spPr bwMode="auto">
          <a:xfrm>
            <a:off x="3203575" y="2293938"/>
            <a:ext cx="2376488" cy="431800"/>
          </a:xfrm>
          <a:prstGeom prst="rect">
            <a:avLst/>
          </a:prstGeom>
          <a:solidFill>
            <a:srgbClr val="FF99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11.6  J-K Flip-Flop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35274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J-K Flip-Flop (Timing Chart)</a:t>
            </a:r>
          </a:p>
        </p:txBody>
      </p:sp>
      <p:pic>
        <p:nvPicPr>
          <p:cNvPr id="220187" name="Picture 27" descr="roth+f11-2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636838"/>
            <a:ext cx="583247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0188" name="Group 28"/>
          <p:cNvGraphicFramePr>
            <a:graphicFrameLocks noGrp="1"/>
          </p:cNvGraphicFramePr>
          <p:nvPr/>
        </p:nvGraphicFramePr>
        <p:xfrm>
          <a:off x="395288" y="2349500"/>
          <a:ext cx="2376487" cy="3346450"/>
        </p:xfrm>
        <a:graphic>
          <a:graphicData uri="http://schemas.openxmlformats.org/drawingml/2006/table">
            <a:tbl>
              <a:tblPr/>
              <a:tblGrid>
                <a:gridCol w="1684337"/>
                <a:gridCol w="692150"/>
              </a:tblGrid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J     K     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6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0     0     0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0     0     1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0     1     0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0     1     1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1     0     0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1     0     1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1     1     0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1     1     1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0199" name="Rectangle 39"/>
          <p:cNvSpPr>
            <a:spLocks noChangeArrowheads="1"/>
          </p:cNvSpPr>
          <p:nvPr/>
        </p:nvSpPr>
        <p:spPr bwMode="auto">
          <a:xfrm>
            <a:off x="395288" y="3500438"/>
            <a:ext cx="2376487" cy="719137"/>
          </a:xfrm>
          <a:prstGeom prst="rect">
            <a:avLst/>
          </a:prstGeom>
          <a:solidFill>
            <a:srgbClr val="00FF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0200" name="Rectangle 40"/>
          <p:cNvSpPr>
            <a:spLocks noChangeArrowheads="1"/>
          </p:cNvSpPr>
          <p:nvPr/>
        </p:nvSpPr>
        <p:spPr bwMode="auto">
          <a:xfrm>
            <a:off x="395288" y="4960938"/>
            <a:ext cx="2376487" cy="719137"/>
          </a:xfrm>
          <a:prstGeom prst="rect">
            <a:avLst/>
          </a:prstGeom>
          <a:solidFill>
            <a:srgbClr val="00FF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0201" name="Rectangle 41"/>
          <p:cNvSpPr>
            <a:spLocks noChangeArrowheads="1"/>
          </p:cNvSpPr>
          <p:nvPr/>
        </p:nvSpPr>
        <p:spPr bwMode="auto">
          <a:xfrm>
            <a:off x="395288" y="2330450"/>
            <a:ext cx="2376487" cy="431800"/>
          </a:xfrm>
          <a:prstGeom prst="rect">
            <a:avLst/>
          </a:prstGeom>
          <a:solidFill>
            <a:srgbClr val="FF99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0202" name="Rectangle 42"/>
          <p:cNvSpPr>
            <a:spLocks noChangeArrowheads="1"/>
          </p:cNvSpPr>
          <p:nvPr/>
        </p:nvSpPr>
        <p:spPr bwMode="auto">
          <a:xfrm>
            <a:off x="539750" y="3500438"/>
            <a:ext cx="360363" cy="720725"/>
          </a:xfrm>
          <a:prstGeom prst="rect">
            <a:avLst/>
          </a:prstGeom>
          <a:solidFill>
            <a:srgbClr val="FF66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0203" name="Rectangle 43"/>
          <p:cNvSpPr>
            <a:spLocks noChangeArrowheads="1"/>
          </p:cNvSpPr>
          <p:nvPr/>
        </p:nvSpPr>
        <p:spPr bwMode="auto">
          <a:xfrm>
            <a:off x="2249488" y="3500438"/>
            <a:ext cx="360362" cy="720725"/>
          </a:xfrm>
          <a:prstGeom prst="rect">
            <a:avLst/>
          </a:prstGeom>
          <a:solidFill>
            <a:srgbClr val="FF66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0204" name="Rectangle 44"/>
          <p:cNvSpPr>
            <a:spLocks noChangeArrowheads="1"/>
          </p:cNvSpPr>
          <p:nvPr/>
        </p:nvSpPr>
        <p:spPr bwMode="auto">
          <a:xfrm>
            <a:off x="558800" y="4230688"/>
            <a:ext cx="360363" cy="720725"/>
          </a:xfrm>
          <a:prstGeom prst="rect">
            <a:avLst/>
          </a:prstGeom>
          <a:solidFill>
            <a:srgbClr val="FF66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0205" name="Rectangle 45"/>
          <p:cNvSpPr>
            <a:spLocks noChangeArrowheads="1"/>
          </p:cNvSpPr>
          <p:nvPr/>
        </p:nvSpPr>
        <p:spPr bwMode="auto">
          <a:xfrm>
            <a:off x="2249488" y="4221163"/>
            <a:ext cx="360362" cy="720725"/>
          </a:xfrm>
          <a:prstGeom prst="rect">
            <a:avLst/>
          </a:prstGeom>
          <a:solidFill>
            <a:srgbClr val="FF66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0206" name="Rectangle 46"/>
          <p:cNvSpPr>
            <a:spLocks noChangeArrowheads="1"/>
          </p:cNvSpPr>
          <p:nvPr/>
        </p:nvSpPr>
        <p:spPr bwMode="auto">
          <a:xfrm>
            <a:off x="1476375" y="4960938"/>
            <a:ext cx="1152525" cy="719137"/>
          </a:xfrm>
          <a:prstGeom prst="rect">
            <a:avLst/>
          </a:prstGeom>
          <a:solidFill>
            <a:srgbClr val="FF66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11.6  J-K Flip-Flop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635476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 i="1">
                <a:solidFill>
                  <a:srgbClr val="3333FF"/>
                </a:solidFill>
                <a:latin typeface="Times New Roman" panose="02020603050405020304" pitchFamily="18" charset="0"/>
              </a:rPr>
              <a:t>Master-Slave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J-K Flip-Flop (Rising Edge Trigger Type)</a:t>
            </a:r>
          </a:p>
        </p:txBody>
      </p:sp>
      <p:pic>
        <p:nvPicPr>
          <p:cNvPr id="103432" name="Picture 8" descr="roth+f1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852738"/>
            <a:ext cx="8964613" cy="239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11.7  T Flip-Flop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68313" y="1628775"/>
            <a:ext cx="189071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T Flip-Flop</a:t>
            </a:r>
          </a:p>
        </p:txBody>
      </p:sp>
      <p:pic>
        <p:nvPicPr>
          <p:cNvPr id="82951" name="Picture 7" descr="roth+f11-22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2638425"/>
            <a:ext cx="1520825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2989" name="Group 45"/>
          <p:cNvGraphicFramePr>
            <a:graphicFrameLocks noGrp="1"/>
          </p:cNvGraphicFramePr>
          <p:nvPr/>
        </p:nvGraphicFramePr>
        <p:xfrm>
          <a:off x="3540125" y="2565400"/>
          <a:ext cx="1651000" cy="2019300"/>
        </p:xfrm>
        <a:graphic>
          <a:graphicData uri="http://schemas.openxmlformats.org/drawingml/2006/table">
            <a:tbl>
              <a:tblPr/>
              <a:tblGrid>
                <a:gridCol w="990600"/>
                <a:gridCol w="660400"/>
              </a:tblGrid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T      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72" name="Object 28"/>
          <p:cNvGraphicFramePr>
            <a:graphicFrameLocks noChangeAspect="1"/>
          </p:cNvGraphicFramePr>
          <p:nvPr/>
        </p:nvGraphicFramePr>
        <p:xfrm>
          <a:off x="5699125" y="3429000"/>
          <a:ext cx="28336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2" name="Equation" r:id="rId4" imgW="1485720" imgH="228600" progId="Equation.3">
                  <p:embed/>
                </p:oleObj>
              </mc:Choice>
              <mc:Fallback>
                <p:oleObj name="Equation" r:id="rId4" imgW="148572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3429000"/>
                        <a:ext cx="2833688" cy="43656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90" name="Rectangle 46"/>
          <p:cNvSpPr>
            <a:spLocks noChangeArrowheads="1"/>
          </p:cNvSpPr>
          <p:nvPr/>
        </p:nvSpPr>
        <p:spPr bwMode="auto">
          <a:xfrm>
            <a:off x="3540125" y="2565400"/>
            <a:ext cx="1655763" cy="431800"/>
          </a:xfrm>
          <a:prstGeom prst="rect">
            <a:avLst/>
          </a:prstGeom>
          <a:solidFill>
            <a:srgbClr val="FF99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11.7  T Flip-Flop</a:t>
            </a:r>
          </a:p>
        </p:txBody>
      </p:sp>
      <p:sp>
        <p:nvSpPr>
          <p:cNvPr id="221209" name="Text Box 25"/>
          <p:cNvSpPr txBox="1">
            <a:spLocks noChangeArrowheads="1"/>
          </p:cNvSpPr>
          <p:nvPr/>
        </p:nvSpPr>
        <p:spPr bwMode="auto">
          <a:xfrm>
            <a:off x="179388" y="1341438"/>
            <a:ext cx="64087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Timing Diagram for T Flip-Flop (Falling-Edge Trigger)</a:t>
            </a:r>
          </a:p>
        </p:txBody>
      </p:sp>
      <p:pic>
        <p:nvPicPr>
          <p:cNvPr id="221211" name="Picture 27" descr="roth+f11-22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062163"/>
            <a:ext cx="1520825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1212" name="Group 28"/>
          <p:cNvGraphicFramePr>
            <a:graphicFrameLocks noGrp="1"/>
          </p:cNvGraphicFramePr>
          <p:nvPr/>
        </p:nvGraphicFramePr>
        <p:xfrm>
          <a:off x="4010025" y="1989138"/>
          <a:ext cx="1651000" cy="2019300"/>
        </p:xfrm>
        <a:graphic>
          <a:graphicData uri="http://schemas.openxmlformats.org/drawingml/2006/table">
            <a:tbl>
              <a:tblPr/>
              <a:tblGrid>
                <a:gridCol w="990600"/>
                <a:gridCol w="660400"/>
              </a:tblGrid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T      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223" name="Rectangle 39"/>
          <p:cNvSpPr>
            <a:spLocks noChangeArrowheads="1"/>
          </p:cNvSpPr>
          <p:nvPr/>
        </p:nvSpPr>
        <p:spPr bwMode="auto">
          <a:xfrm>
            <a:off x="4010025" y="1989138"/>
            <a:ext cx="1655763" cy="431800"/>
          </a:xfrm>
          <a:prstGeom prst="rect">
            <a:avLst/>
          </a:prstGeom>
          <a:solidFill>
            <a:srgbClr val="FF99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21210" name="Picture 26" descr="roth+f11-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86225"/>
            <a:ext cx="7920038" cy="25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224" name="Line 40"/>
          <p:cNvSpPr>
            <a:spLocks noChangeShapeType="1"/>
          </p:cNvSpPr>
          <p:nvPr/>
        </p:nvSpPr>
        <p:spPr bwMode="auto">
          <a:xfrm>
            <a:off x="4249738" y="4733925"/>
            <a:ext cx="0" cy="151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1225" name="Line 41"/>
          <p:cNvSpPr>
            <a:spLocks noChangeShapeType="1"/>
          </p:cNvSpPr>
          <p:nvPr/>
        </p:nvSpPr>
        <p:spPr bwMode="auto">
          <a:xfrm>
            <a:off x="7667625" y="4749800"/>
            <a:ext cx="0" cy="151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11.7  T Flip-Flop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5029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Implementation of T Flip-Flop </a:t>
            </a:r>
          </a:p>
        </p:txBody>
      </p:sp>
      <p:pic>
        <p:nvPicPr>
          <p:cNvPr id="104454" name="Picture 6" descr="roth+f11-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349500"/>
            <a:ext cx="6624638" cy="39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6" name="Object 8"/>
          <p:cNvGraphicFramePr>
            <a:graphicFrameLocks noChangeAspect="1"/>
          </p:cNvGraphicFramePr>
          <p:nvPr/>
        </p:nvGraphicFramePr>
        <p:xfrm>
          <a:off x="1042988" y="5229225"/>
          <a:ext cx="32400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8" name="Equation" r:id="rId6" imgW="1726920" imgH="228600" progId="Equation.3">
                  <p:embed/>
                </p:oleObj>
              </mc:Choice>
              <mc:Fallback>
                <p:oleObj name="Equation" r:id="rId6" imgW="17269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229225"/>
                        <a:ext cx="3240087" cy="43021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 Narrow" panose="020B0606020202030204" pitchFamily="34" charset="0"/>
              </a:rPr>
              <a:t>11.8	 Flip-Flops with Additional Inputs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66436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 Flip-Flop with 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anose="02020603050405020304" pitchFamily="18" charset="0"/>
              </a:rPr>
              <a:t>Asynchronous Clear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and 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anose="02020603050405020304" pitchFamily="18" charset="0"/>
              </a:rPr>
              <a:t>Preset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Inputs</a:t>
            </a:r>
          </a:p>
        </p:txBody>
      </p:sp>
      <p:pic>
        <p:nvPicPr>
          <p:cNvPr id="105477" name="Picture 5" descr="roth+f11-25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7350"/>
            <a:ext cx="31686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5526" name="Group 54"/>
          <p:cNvGraphicFramePr>
            <a:graphicFrameLocks noGrp="1"/>
          </p:cNvGraphicFramePr>
          <p:nvPr/>
        </p:nvGraphicFramePr>
        <p:xfrm>
          <a:off x="3708400" y="2636838"/>
          <a:ext cx="4895850" cy="2879725"/>
        </p:xfrm>
        <a:graphic>
          <a:graphicData uri="http://schemas.openxmlformats.org/drawingml/2006/table">
            <a:tbl>
              <a:tblPr/>
              <a:tblGrid>
                <a:gridCol w="2968625"/>
                <a:gridCol w="1927225"/>
              </a:tblGrid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  Ck       D     PreN    ClrN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AE"/>
                    </a:solidFill>
                  </a:tcPr>
                </a:tc>
              </a:tr>
              <a:tr h="243522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x         x        0  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x         x        0  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x         x        1  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↑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        0        1       1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↑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         1        1       1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0,1,</a:t>
                      </a: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  <a:cs typeface="Arial" panose="020B0604020202020204" pitchFamily="34" charset="0"/>
                        </a:rPr>
                        <a:t>↓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   x        1      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(not allowed)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Q(no charge)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0AE"/>
                    </a:solidFill>
                  </a:tcPr>
                </a:tc>
              </a:tr>
            </a:tbl>
          </a:graphicData>
        </a:graphic>
      </p:graphicFrame>
      <p:sp>
        <p:nvSpPr>
          <p:cNvPr id="105527" name="Rectangle 55"/>
          <p:cNvSpPr>
            <a:spLocks noChangeArrowheads="1"/>
          </p:cNvSpPr>
          <p:nvPr/>
        </p:nvSpPr>
        <p:spPr bwMode="auto">
          <a:xfrm>
            <a:off x="3708400" y="3573463"/>
            <a:ext cx="4895850" cy="720725"/>
          </a:xfrm>
          <a:prstGeom prst="rect">
            <a:avLst/>
          </a:prstGeom>
          <a:solidFill>
            <a:srgbClr val="00FF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 Narrow" panose="020B0606020202030204" pitchFamily="34" charset="0"/>
              </a:rPr>
              <a:t>11.8	 Flip-Flops with Additional Inputs</a:t>
            </a:r>
          </a:p>
        </p:txBody>
      </p:sp>
      <p:pic>
        <p:nvPicPr>
          <p:cNvPr id="222212" name="Picture 4" descr="roth+f11-25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60575"/>
            <a:ext cx="2376488" cy="15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323850" y="1412875"/>
            <a:ext cx="777716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Timing Diagram for D Flip-Flop with 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anose="02020603050405020304" pitchFamily="18" charset="0"/>
              </a:rPr>
              <a:t>Asynchronous Clear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and 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anose="02020603050405020304" pitchFamily="18" charset="0"/>
              </a:rPr>
              <a:t>Preset</a:t>
            </a:r>
          </a:p>
        </p:txBody>
      </p:sp>
      <p:grpSp>
        <p:nvGrpSpPr>
          <p:cNvPr id="222247" name="Group 39"/>
          <p:cNvGrpSpPr>
            <a:grpSpLocks/>
          </p:cNvGrpSpPr>
          <p:nvPr/>
        </p:nvGrpSpPr>
        <p:grpSpPr bwMode="auto">
          <a:xfrm>
            <a:off x="1619250" y="3429000"/>
            <a:ext cx="7129463" cy="3190875"/>
            <a:chOff x="748" y="2205"/>
            <a:chExt cx="4355" cy="1965"/>
          </a:xfrm>
        </p:grpSpPr>
        <p:pic>
          <p:nvPicPr>
            <p:cNvPr id="222238" name="Picture 30" descr="roth+f11-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2205"/>
              <a:ext cx="4355" cy="1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2239" name="Line 31"/>
            <p:cNvSpPr>
              <a:spLocks noChangeShapeType="1"/>
            </p:cNvSpPr>
            <p:nvPr/>
          </p:nvSpPr>
          <p:spPr bwMode="auto">
            <a:xfrm>
              <a:off x="1565" y="3067"/>
              <a:ext cx="0" cy="18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2240" name="Line 32"/>
            <p:cNvSpPr>
              <a:spLocks noChangeShapeType="1"/>
            </p:cNvSpPr>
            <p:nvPr/>
          </p:nvSpPr>
          <p:spPr bwMode="auto">
            <a:xfrm>
              <a:off x="2454" y="2478"/>
              <a:ext cx="0" cy="18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2241" name="Line 33"/>
            <p:cNvSpPr>
              <a:spLocks noChangeShapeType="1"/>
            </p:cNvSpPr>
            <p:nvPr/>
          </p:nvSpPr>
          <p:spPr bwMode="auto">
            <a:xfrm>
              <a:off x="3346" y="2692"/>
              <a:ext cx="0" cy="18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2243" name="Line 35"/>
            <p:cNvSpPr>
              <a:spLocks noChangeShapeType="1"/>
            </p:cNvSpPr>
            <p:nvPr/>
          </p:nvSpPr>
          <p:spPr bwMode="auto">
            <a:xfrm>
              <a:off x="3624" y="3412"/>
              <a:ext cx="0" cy="18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2244" name="Line 36"/>
            <p:cNvSpPr>
              <a:spLocks noChangeShapeType="1"/>
            </p:cNvSpPr>
            <p:nvPr/>
          </p:nvSpPr>
          <p:spPr bwMode="auto">
            <a:xfrm>
              <a:off x="4241" y="2686"/>
              <a:ext cx="0" cy="18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274638"/>
            <a:ext cx="86868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11.1  Introduction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1042988" y="1700213"/>
            <a:ext cx="6769100" cy="2587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000" u="sng">
                <a:latin typeface="Arial" panose="020B0604020202020204" pitchFamily="34" charset="0"/>
              </a:rPr>
              <a:t>Logic Circuit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ko-KR" sz="2000">
                <a:latin typeface="Arial" panose="020B0604020202020204" pitchFamily="34" charset="0"/>
              </a:rPr>
              <a:t> </a:t>
            </a:r>
            <a:r>
              <a:rPr lang="en-US" altLang="ko-KR" sz="2000" b="1" i="1">
                <a:solidFill>
                  <a:srgbClr val="3333FF"/>
                </a:solidFill>
                <a:latin typeface="Times New Roman" panose="02020603050405020304" pitchFamily="18" charset="0"/>
              </a:rPr>
              <a:t>Combinational</a:t>
            </a:r>
            <a:r>
              <a:rPr lang="en-US" altLang="ko-KR" sz="2000">
                <a:latin typeface="Arial" panose="020B0604020202020204" pitchFamily="34" charset="0"/>
              </a:rPr>
              <a:t> logic circuit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ko-KR" sz="2000">
                <a:latin typeface="Arial" panose="020B0604020202020204" pitchFamily="34" charset="0"/>
              </a:rPr>
              <a:t> </a:t>
            </a:r>
            <a:r>
              <a:rPr lang="en-US" altLang="ko-KR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Sequential</a:t>
            </a:r>
            <a:r>
              <a:rPr lang="en-US" altLang="ko-KR" sz="2000">
                <a:latin typeface="Arial" panose="020B0604020202020204" pitchFamily="34" charset="0"/>
              </a:rPr>
              <a:t> logic circuit: output depends on </a:t>
            </a:r>
          </a:p>
          <a:p>
            <a:pPr lvl="1">
              <a:spcBef>
                <a:spcPct val="20000"/>
              </a:spcBef>
              <a:buSzPct val="80000"/>
              <a:buFont typeface="Wingdings" panose="05000000000000000000" pitchFamily="2" charset="2"/>
              <a:buChar char="ü"/>
            </a:pPr>
            <a:r>
              <a:rPr lang="en-US" altLang="ko-KR" sz="2000">
                <a:latin typeface="Arial" panose="020B0604020202020204" pitchFamily="34" charset="0"/>
              </a:rPr>
              <a:t> Present input</a:t>
            </a:r>
          </a:p>
          <a:p>
            <a:pPr lvl="1">
              <a:spcBef>
                <a:spcPct val="20000"/>
              </a:spcBef>
              <a:buSzPct val="80000"/>
              <a:buFont typeface="Wingdings" panose="05000000000000000000" pitchFamily="2" charset="2"/>
              <a:buChar char="ü"/>
            </a:pPr>
            <a:r>
              <a:rPr lang="en-US" altLang="ko-KR" sz="2000">
                <a:latin typeface="Arial" panose="020B0604020202020204" pitchFamily="34" charset="0"/>
              </a:rPr>
              <a:t> Past sequence of inputs</a:t>
            </a:r>
          </a:p>
          <a:p>
            <a:pPr lvl="2"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</a:pPr>
            <a:r>
              <a:rPr lang="en-US" altLang="ko-KR" sz="2000">
                <a:latin typeface="Arial" panose="020B0604020202020204" pitchFamily="34" charset="0"/>
              </a:rPr>
              <a:t> Memory circuit</a:t>
            </a:r>
          </a:p>
          <a:p>
            <a:pPr lvl="2"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</a:pPr>
            <a:r>
              <a:rPr lang="en-US" altLang="ko-KR" sz="2000">
                <a:latin typeface="Arial" panose="020B0604020202020204" pitchFamily="34" charset="0"/>
              </a:rPr>
              <a:t> Feedback circuit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 Narrow" panose="020B0606020202030204" pitchFamily="34" charset="0"/>
              </a:rPr>
              <a:t>11.8	 Flip-Flops with Additional Inputs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41227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 Flip-Flop with 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anose="02020603050405020304" pitchFamily="18" charset="0"/>
              </a:rPr>
              <a:t>Clock Enable</a:t>
            </a:r>
          </a:p>
        </p:txBody>
      </p:sp>
      <p:pic>
        <p:nvPicPr>
          <p:cNvPr id="106503" name="Picture 7" descr="roth+f11-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209800"/>
            <a:ext cx="8964613" cy="23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6508" name="Group 12"/>
          <p:cNvGrpSpPr>
            <a:grpSpLocks/>
          </p:cNvGrpSpPr>
          <p:nvPr/>
        </p:nvGrpSpPr>
        <p:grpSpPr bwMode="auto">
          <a:xfrm>
            <a:off x="1042988" y="5445125"/>
            <a:ext cx="6173787" cy="917575"/>
            <a:chOff x="431" y="2928"/>
            <a:chExt cx="3889" cy="578"/>
          </a:xfrm>
        </p:grpSpPr>
        <p:graphicFrame>
          <p:nvGraphicFramePr>
            <p:cNvPr id="106504" name="Object 8"/>
            <p:cNvGraphicFramePr>
              <a:graphicFrameLocks noChangeAspect="1"/>
            </p:cNvGraphicFramePr>
            <p:nvPr/>
          </p:nvGraphicFramePr>
          <p:xfrm>
            <a:off x="2640" y="2928"/>
            <a:ext cx="1392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12" name="Equation" r:id="rId4" imgW="1333440" imgH="228600" progId="Equation.3">
                    <p:embed/>
                  </p:oleObj>
                </mc:Choice>
                <mc:Fallback>
                  <p:oleObj name="Equation" r:id="rId4" imgW="133344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928"/>
                          <a:ext cx="1392" cy="239"/>
                        </a:xfrm>
                        <a:prstGeom prst="rect">
                          <a:avLst/>
                        </a:prstGeom>
                        <a:solidFill>
                          <a:srgbClr val="EDF0AE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505" name="Object 9"/>
            <p:cNvGraphicFramePr>
              <a:graphicFrameLocks noChangeAspect="1"/>
            </p:cNvGraphicFramePr>
            <p:nvPr/>
          </p:nvGraphicFramePr>
          <p:xfrm>
            <a:off x="2640" y="3264"/>
            <a:ext cx="1680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13" name="Equation" r:id="rId6" imgW="1676160" imgH="241200" progId="Equation.3">
                    <p:embed/>
                  </p:oleObj>
                </mc:Choice>
                <mc:Fallback>
                  <p:oleObj name="Equation" r:id="rId6" imgW="1676160" imgH="2412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3264"/>
                          <a:ext cx="1680" cy="242"/>
                        </a:xfrm>
                        <a:prstGeom prst="rect">
                          <a:avLst/>
                        </a:prstGeom>
                        <a:solidFill>
                          <a:srgbClr val="EDF0AE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1194" y="3249"/>
              <a:ext cx="1368" cy="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panose="020B0604020202020204" pitchFamily="34" charset="0"/>
                </a:rPr>
                <a:t>The MUX output :</a:t>
              </a:r>
            </a:p>
          </p:txBody>
        </p:sp>
        <p:sp>
          <p:nvSpPr>
            <p:cNvPr id="106507" name="Text Box 11"/>
            <p:cNvSpPr txBox="1">
              <a:spLocks noChangeArrowheads="1"/>
            </p:cNvSpPr>
            <p:nvPr/>
          </p:nvSpPr>
          <p:spPr bwMode="auto">
            <a:xfrm>
              <a:off x="431" y="2931"/>
              <a:ext cx="2124" cy="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2000">
                  <a:latin typeface="Arial" panose="020B0604020202020204" pitchFamily="34" charset="0"/>
                </a:rPr>
                <a:t>The characteristic equation :</a:t>
              </a:r>
            </a:p>
          </p:txBody>
        </p:sp>
      </p:grp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179388" y="4659313"/>
            <a:ext cx="3960812" cy="3667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(may result in </a:t>
            </a:r>
            <a:r>
              <a:rPr kumimoji="0" lang="en-US" altLang="ko-KR" sz="1800" i="1">
                <a:solidFill>
                  <a:srgbClr val="FF0000"/>
                </a:solidFill>
                <a:latin typeface="Times New Roman" panose="02020603050405020304" pitchFamily="18" charset="0"/>
              </a:rPr>
              <a:t>loss of synchronization</a:t>
            </a:r>
            <a:r>
              <a:rPr kumimoji="0" lang="en-US" altLang="ko-KR" sz="18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364163" y="4676775"/>
            <a:ext cx="2736850" cy="3667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1800">
                <a:latin typeface="Arial" panose="020B0604020202020204" pitchFamily="34" charset="0"/>
              </a:rPr>
              <a:t>(ideal synchronization)</a:t>
            </a:r>
          </a:p>
        </p:txBody>
      </p:sp>
      <p:sp>
        <p:nvSpPr>
          <p:cNvPr id="106511" name="Oval 15"/>
          <p:cNvSpPr>
            <a:spLocks noChangeArrowheads="1"/>
          </p:cNvSpPr>
          <p:nvPr/>
        </p:nvSpPr>
        <p:spPr bwMode="auto">
          <a:xfrm>
            <a:off x="755650" y="3213100"/>
            <a:ext cx="1079500" cy="10080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11.9  Summary</a:t>
            </a:r>
          </a:p>
        </p:txBody>
      </p:sp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1617663" y="1905000"/>
          <a:ext cx="25733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" name="Equation" r:id="rId3" imgW="1460160" imgH="228600" progId="Equation.3">
                  <p:embed/>
                </p:oleObj>
              </mc:Choice>
              <mc:Fallback>
                <p:oleObj name="Equation" r:id="rId3" imgW="14601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1905000"/>
                        <a:ext cx="2573337" cy="403225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9" name="Object 9"/>
          <p:cNvGraphicFramePr>
            <a:graphicFrameLocks noChangeAspect="1"/>
          </p:cNvGraphicFramePr>
          <p:nvPr/>
        </p:nvGraphicFramePr>
        <p:xfrm>
          <a:off x="1625600" y="2382838"/>
          <a:ext cx="17272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" name="Equation" r:id="rId5" imgW="990360" imgH="228600" progId="Equation.3">
                  <p:embed/>
                </p:oleObj>
              </mc:Choice>
              <mc:Fallback>
                <p:oleObj name="Equation" r:id="rId5" imgW="990360" imgH="228600" progId="Equation.3">
                  <p:embed/>
                  <p:pic>
                    <p:nvPicPr>
                      <p:cNvPr id="0" name="Object 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382838"/>
                        <a:ext cx="1727200" cy="398462"/>
                      </a:xfrm>
                      <a:prstGeom prst="rect">
                        <a:avLst/>
                      </a:prstGeom>
                      <a:solidFill>
                        <a:srgbClr val="00FF00">
                          <a:alpha val="28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1600200" y="2873375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2" name="Equation" r:id="rId7" imgW="507960" imgH="228600" progId="Equation.3">
                  <p:embed/>
                </p:oleObj>
              </mc:Choice>
              <mc:Fallback>
                <p:oleObj name="Equation" r:id="rId7" imgW="50796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73375"/>
                        <a:ext cx="914400" cy="41116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1" name="Object 11"/>
          <p:cNvGraphicFramePr>
            <a:graphicFrameLocks noChangeAspect="1"/>
          </p:cNvGraphicFramePr>
          <p:nvPr/>
        </p:nvGraphicFramePr>
        <p:xfrm>
          <a:off x="1587500" y="3368675"/>
          <a:ext cx="24511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3" name="Equation" r:id="rId9" imgW="1333440" imgH="228600" progId="Equation.3">
                  <p:embed/>
                </p:oleObj>
              </mc:Choice>
              <mc:Fallback>
                <p:oleObj name="Equation" r:id="rId9" imgW="1333440" imgH="228600" progId="Equation.3">
                  <p:embed/>
                  <p:pic>
                    <p:nvPicPr>
                      <p:cNvPr id="0" name="Object 1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3368675"/>
                        <a:ext cx="2451100" cy="420688"/>
                      </a:xfrm>
                      <a:prstGeom prst="rect">
                        <a:avLst/>
                      </a:prstGeom>
                      <a:solidFill>
                        <a:srgbClr val="00FF00">
                          <a:alpha val="25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2" name="Object 12"/>
          <p:cNvGraphicFramePr>
            <a:graphicFrameLocks noChangeAspect="1"/>
          </p:cNvGraphicFramePr>
          <p:nvPr/>
        </p:nvGraphicFramePr>
        <p:xfrm>
          <a:off x="1600200" y="3870325"/>
          <a:ext cx="18288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4" name="Equation" r:id="rId11" imgW="990360" imgH="228600" progId="Equation.3">
                  <p:embed/>
                </p:oleObj>
              </mc:Choice>
              <mc:Fallback>
                <p:oleObj name="Equation" r:id="rId11" imgW="99036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70325"/>
                        <a:ext cx="1828800" cy="422275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3" name="Object 13"/>
          <p:cNvGraphicFramePr>
            <a:graphicFrameLocks noChangeAspect="1"/>
          </p:cNvGraphicFramePr>
          <p:nvPr/>
        </p:nvGraphicFramePr>
        <p:xfrm>
          <a:off x="1587500" y="4375150"/>
          <a:ext cx="2743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5" name="Equation" r:id="rId13" imgW="1485720" imgH="228600" progId="Equation.3">
                  <p:embed/>
                </p:oleObj>
              </mc:Choice>
              <mc:Fallback>
                <p:oleObj name="Equation" r:id="rId13" imgW="1485720" imgH="228600" progId="Equation.3">
                  <p:embed/>
                  <p:pic>
                    <p:nvPicPr>
                      <p:cNvPr id="0" name="Object 1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4375150"/>
                        <a:ext cx="2743200" cy="422275"/>
                      </a:xfrm>
                      <a:prstGeom prst="rect">
                        <a:avLst/>
                      </a:prstGeom>
                      <a:solidFill>
                        <a:srgbClr val="00FF00">
                          <a:alpha val="25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4654550" y="1911350"/>
            <a:ext cx="2581275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panose="020B0604020202020204" pitchFamily="34" charset="0"/>
              </a:rPr>
              <a:t>(S-R latch or flip-flop)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4670425" y="2384425"/>
            <a:ext cx="1847850" cy="396875"/>
          </a:xfrm>
          <a:prstGeom prst="rect">
            <a:avLst/>
          </a:prstGeom>
          <a:solidFill>
            <a:srgbClr val="00FF00">
              <a:alpha val="2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panose="020B0604020202020204" pitchFamily="34" charset="0"/>
              </a:rPr>
              <a:t>(gated D latch)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4670425" y="2887663"/>
            <a:ext cx="1425575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panose="020B0604020202020204" pitchFamily="34" charset="0"/>
              </a:rPr>
              <a:t>(D flip-flop)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4683125" y="3392488"/>
            <a:ext cx="1863725" cy="396875"/>
          </a:xfrm>
          <a:prstGeom prst="rect">
            <a:avLst/>
          </a:prstGeom>
          <a:solidFill>
            <a:srgbClr val="00FF00">
              <a:alpha val="2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panose="020B0604020202020204" pitchFamily="34" charset="0"/>
              </a:rPr>
              <a:t>(D-CE flip-flop)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4695825" y="3895725"/>
            <a:ext cx="1622425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panose="020B0604020202020204" pitchFamily="34" charset="0"/>
              </a:rPr>
              <a:t>(J-K flip-flop)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4689475" y="4365625"/>
            <a:ext cx="1397000" cy="396875"/>
          </a:xfrm>
          <a:prstGeom prst="rect">
            <a:avLst/>
          </a:prstGeom>
          <a:solidFill>
            <a:srgbClr val="00FF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panose="020B0604020202020204" pitchFamily="34" charset="0"/>
              </a:rPr>
              <a:t>(T flip-flop)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Picture 4" descr="Dscf0013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274638"/>
            <a:ext cx="86868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11.1  Introduction</a:t>
            </a:r>
          </a:p>
        </p:txBody>
      </p:sp>
      <p:pic>
        <p:nvPicPr>
          <p:cNvPr id="206852" name="Picture 4" descr="roth+f11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620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54" name="Picture 6" descr="roth+f11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13363"/>
            <a:ext cx="4876800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4643438" y="2276475"/>
            <a:ext cx="1944687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i="1">
                <a:latin typeface="Arial" panose="020B0604020202020204" pitchFamily="34" charset="0"/>
              </a:rPr>
              <a:t>Unstable</a:t>
            </a:r>
            <a:r>
              <a:rPr lang="en-US" altLang="ko-KR" sz="2000">
                <a:latin typeface="Arial" panose="020B0604020202020204" pitchFamily="34" charset="0"/>
              </a:rPr>
              <a:t> state</a:t>
            </a:r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539750" y="1484313"/>
            <a:ext cx="3384550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000">
                <a:latin typeface="Arial" panose="020B0604020202020204" pitchFamily="34" charset="0"/>
              </a:rPr>
              <a:t>An Inverter with Feedback</a:t>
            </a: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539750" y="4570413"/>
            <a:ext cx="374491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000">
                <a:latin typeface="Arial" panose="020B0604020202020204" pitchFamily="34" charset="0"/>
              </a:rPr>
              <a:t>Two Inverters with Feedback</a:t>
            </a:r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4716463" y="4570413"/>
            <a:ext cx="1944687" cy="396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i="1">
                <a:latin typeface="Arial" panose="020B0604020202020204" pitchFamily="34" charset="0"/>
              </a:rPr>
              <a:t>Stable</a:t>
            </a:r>
            <a:r>
              <a:rPr lang="en-US" altLang="ko-KR" sz="2000">
                <a:latin typeface="Arial" panose="020B0604020202020204" pitchFamily="34" charset="0"/>
              </a:rPr>
              <a:t> state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274638"/>
            <a:ext cx="86868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11.2  Set-Reset Latch</a:t>
            </a:r>
          </a:p>
        </p:txBody>
      </p:sp>
      <p:pic>
        <p:nvPicPr>
          <p:cNvPr id="88095" name="Picture 31" descr="roth+f11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2460625"/>
            <a:ext cx="5334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97" name="Picture 33" descr="roth+f11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876800"/>
            <a:ext cx="5257800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98" name="Text Box 34"/>
          <p:cNvSpPr txBox="1">
            <a:spLocks noChangeArrowheads="1"/>
          </p:cNvSpPr>
          <p:nvPr/>
        </p:nvSpPr>
        <p:spPr bwMode="auto">
          <a:xfrm>
            <a:off x="2195513" y="1987550"/>
            <a:ext cx="1944687" cy="36671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Arial" panose="020B0604020202020204" pitchFamily="34" charset="0"/>
              </a:rPr>
              <a:t>S=R=0 </a:t>
            </a:r>
            <a:r>
              <a:rPr lang="en-US" altLang="ko-KR" sz="180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1800" i="1">
                <a:latin typeface="Arial" panose="020B0604020202020204" pitchFamily="34" charset="0"/>
              </a:rPr>
              <a:t>Q</a:t>
            </a:r>
            <a:r>
              <a:rPr lang="en-US" altLang="ko-KR" sz="1800">
                <a:latin typeface="Arial" panose="020B0604020202020204" pitchFamily="34" charset="0"/>
              </a:rPr>
              <a:t>=0</a:t>
            </a:r>
            <a:endParaRPr lang="en-US" altLang="ko-KR" sz="18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8100" name="Text Box 36"/>
          <p:cNvSpPr txBox="1">
            <a:spLocks noChangeArrowheads="1"/>
          </p:cNvSpPr>
          <p:nvPr/>
        </p:nvSpPr>
        <p:spPr bwMode="auto">
          <a:xfrm>
            <a:off x="395288" y="1341438"/>
            <a:ext cx="1873250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000">
                <a:latin typeface="Arial" panose="020B0604020202020204" pitchFamily="34" charset="0"/>
              </a:rPr>
              <a:t>Simple Latch</a:t>
            </a:r>
          </a:p>
        </p:txBody>
      </p:sp>
      <p:sp>
        <p:nvSpPr>
          <p:cNvPr id="88101" name="Text Box 37"/>
          <p:cNvSpPr txBox="1">
            <a:spLocks noChangeArrowheads="1"/>
          </p:cNvSpPr>
          <p:nvPr/>
        </p:nvSpPr>
        <p:spPr bwMode="auto">
          <a:xfrm>
            <a:off x="2484438" y="1341438"/>
            <a:ext cx="5327650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000" i="1">
                <a:latin typeface="Arial" panose="020B0604020202020204" pitchFamily="34" charset="0"/>
              </a:rPr>
              <a:t>Two</a:t>
            </a:r>
            <a:r>
              <a:rPr lang="en-US" altLang="ko-KR" sz="2000">
                <a:latin typeface="Arial" panose="020B0604020202020204" pitchFamily="34" charset="0"/>
              </a:rPr>
              <a:t> stable states and has </a:t>
            </a:r>
            <a:r>
              <a:rPr lang="en-US" altLang="ko-KR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memory</a:t>
            </a:r>
            <a:r>
              <a:rPr lang="en-US" altLang="ko-KR" sz="2000">
                <a:latin typeface="Arial" panose="020B0604020202020204" pitchFamily="34" charset="0"/>
              </a:rPr>
              <a:t> function</a:t>
            </a:r>
          </a:p>
        </p:txBody>
      </p:sp>
      <p:sp>
        <p:nvSpPr>
          <p:cNvPr id="88102" name="Text Box 38"/>
          <p:cNvSpPr txBox="1">
            <a:spLocks noChangeArrowheads="1"/>
          </p:cNvSpPr>
          <p:nvPr/>
        </p:nvSpPr>
        <p:spPr bwMode="auto">
          <a:xfrm>
            <a:off x="5003800" y="1987550"/>
            <a:ext cx="2160588" cy="36671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Arial" panose="020B0604020202020204" pitchFamily="34" charset="0"/>
                <a:sym typeface="Wingdings" panose="05000000000000000000" pitchFamily="2" charset="2"/>
              </a:rPr>
              <a:t>S=1, R=0  </a:t>
            </a:r>
            <a:r>
              <a:rPr lang="en-US" altLang="ko-KR" sz="1800" i="1">
                <a:latin typeface="Arial" panose="020B0604020202020204" pitchFamily="34" charset="0"/>
              </a:rPr>
              <a:t>Q</a:t>
            </a:r>
            <a:r>
              <a:rPr lang="en-US" altLang="ko-KR" sz="1800">
                <a:latin typeface="Arial" panose="020B0604020202020204" pitchFamily="34" charset="0"/>
              </a:rPr>
              <a:t>=1</a:t>
            </a:r>
          </a:p>
        </p:txBody>
      </p:sp>
      <p:sp>
        <p:nvSpPr>
          <p:cNvPr id="88104" name="Oval 40"/>
          <p:cNvSpPr>
            <a:spLocks noChangeArrowheads="1"/>
          </p:cNvSpPr>
          <p:nvPr/>
        </p:nvSpPr>
        <p:spPr bwMode="auto">
          <a:xfrm>
            <a:off x="4716463" y="3141663"/>
            <a:ext cx="504825" cy="35877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06" name="Rectangle 42"/>
          <p:cNvSpPr>
            <a:spLocks noChangeArrowheads="1"/>
          </p:cNvSpPr>
          <p:nvPr/>
        </p:nvSpPr>
        <p:spPr bwMode="auto">
          <a:xfrm>
            <a:off x="4111625" y="2781300"/>
            <a:ext cx="144463" cy="503238"/>
          </a:xfrm>
          <a:prstGeom prst="rect">
            <a:avLst/>
          </a:prstGeom>
          <a:solidFill>
            <a:srgbClr val="00FF00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auto">
          <a:xfrm>
            <a:off x="6977063" y="2781300"/>
            <a:ext cx="144462" cy="503238"/>
          </a:xfrm>
          <a:prstGeom prst="rect">
            <a:avLst/>
          </a:prstGeom>
          <a:solidFill>
            <a:srgbClr val="00FF00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08" name="AutoShape 44"/>
          <p:cNvSpPr>
            <a:spLocks noChangeArrowheads="1"/>
          </p:cNvSpPr>
          <p:nvPr/>
        </p:nvSpPr>
        <p:spPr bwMode="auto">
          <a:xfrm>
            <a:off x="4572000" y="2708275"/>
            <a:ext cx="215900" cy="3603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2195513" y="4437063"/>
            <a:ext cx="1944687" cy="36671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Arial" panose="020B0604020202020204" pitchFamily="34" charset="0"/>
              </a:rPr>
              <a:t>S=R=0 </a:t>
            </a:r>
            <a:r>
              <a:rPr lang="en-US" altLang="ko-KR" sz="180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1800" i="1">
                <a:latin typeface="Arial" panose="020B0604020202020204" pitchFamily="34" charset="0"/>
              </a:rPr>
              <a:t>Q</a:t>
            </a:r>
            <a:r>
              <a:rPr lang="en-US" altLang="ko-KR" sz="1800">
                <a:latin typeface="Arial" panose="020B0604020202020204" pitchFamily="34" charset="0"/>
              </a:rPr>
              <a:t>=1</a:t>
            </a:r>
            <a:endParaRPr lang="en-US" altLang="ko-KR" sz="18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8110" name="Text Box 46"/>
          <p:cNvSpPr txBox="1">
            <a:spLocks noChangeArrowheads="1"/>
          </p:cNvSpPr>
          <p:nvPr/>
        </p:nvSpPr>
        <p:spPr bwMode="auto">
          <a:xfrm>
            <a:off x="5003800" y="4437063"/>
            <a:ext cx="2160588" cy="36671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Arial" panose="020B0604020202020204" pitchFamily="34" charset="0"/>
                <a:sym typeface="Wingdings" panose="05000000000000000000" pitchFamily="2" charset="2"/>
              </a:rPr>
              <a:t>S=0, R=1  </a:t>
            </a:r>
            <a:r>
              <a:rPr lang="en-US" altLang="ko-KR" sz="1800" i="1">
                <a:latin typeface="Arial" panose="020B0604020202020204" pitchFamily="34" charset="0"/>
              </a:rPr>
              <a:t>Q</a:t>
            </a:r>
            <a:r>
              <a:rPr lang="en-US" altLang="ko-KR" sz="1800">
                <a:latin typeface="Arial" panose="020B0604020202020204" pitchFamily="34" charset="0"/>
              </a:rPr>
              <a:t>=0</a:t>
            </a:r>
          </a:p>
        </p:txBody>
      </p:sp>
      <p:sp>
        <p:nvSpPr>
          <p:cNvPr id="88111" name="AutoShape 47"/>
          <p:cNvSpPr>
            <a:spLocks noChangeArrowheads="1"/>
          </p:cNvSpPr>
          <p:nvPr/>
        </p:nvSpPr>
        <p:spPr bwMode="auto">
          <a:xfrm rot="3408304">
            <a:off x="4484688" y="3482975"/>
            <a:ext cx="403225" cy="1120775"/>
          </a:xfrm>
          <a:prstGeom prst="downArrow">
            <a:avLst>
              <a:gd name="adj1" fmla="val 50000"/>
              <a:gd name="adj2" fmla="val 694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ko-KR" altLang="en-US"/>
          </a:p>
        </p:txBody>
      </p:sp>
      <p:sp>
        <p:nvSpPr>
          <p:cNvPr id="88112" name="AutoShape 48"/>
          <p:cNvSpPr>
            <a:spLocks noChangeArrowheads="1"/>
          </p:cNvSpPr>
          <p:nvPr/>
        </p:nvSpPr>
        <p:spPr bwMode="auto">
          <a:xfrm>
            <a:off x="4572000" y="5084763"/>
            <a:ext cx="215900" cy="3603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13" name="Oval 49"/>
          <p:cNvSpPr>
            <a:spLocks noChangeArrowheads="1"/>
          </p:cNvSpPr>
          <p:nvPr/>
        </p:nvSpPr>
        <p:spPr bwMode="auto">
          <a:xfrm>
            <a:off x="1908175" y="5516563"/>
            <a:ext cx="504825" cy="35877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14" name="Oval 50"/>
          <p:cNvSpPr>
            <a:spLocks noChangeArrowheads="1"/>
          </p:cNvSpPr>
          <p:nvPr/>
        </p:nvSpPr>
        <p:spPr bwMode="auto">
          <a:xfrm>
            <a:off x="5795963" y="5661025"/>
            <a:ext cx="504825" cy="35877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15" name="Rectangle 51"/>
          <p:cNvSpPr>
            <a:spLocks noChangeArrowheads="1"/>
          </p:cNvSpPr>
          <p:nvPr/>
        </p:nvSpPr>
        <p:spPr bwMode="auto">
          <a:xfrm>
            <a:off x="4159250" y="5157788"/>
            <a:ext cx="144463" cy="503237"/>
          </a:xfrm>
          <a:prstGeom prst="rect">
            <a:avLst/>
          </a:prstGeom>
          <a:solidFill>
            <a:srgbClr val="00FF00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16" name="Rectangle 52"/>
          <p:cNvSpPr>
            <a:spLocks noChangeArrowheads="1"/>
          </p:cNvSpPr>
          <p:nvPr/>
        </p:nvSpPr>
        <p:spPr bwMode="auto">
          <a:xfrm>
            <a:off x="6991350" y="5191125"/>
            <a:ext cx="144463" cy="503238"/>
          </a:xfrm>
          <a:prstGeom prst="rect">
            <a:avLst/>
          </a:prstGeom>
          <a:solidFill>
            <a:srgbClr val="00FF00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8117" name="AutoShape 53"/>
          <p:cNvSpPr>
            <a:spLocks noChangeArrowheads="1"/>
          </p:cNvSpPr>
          <p:nvPr/>
        </p:nvSpPr>
        <p:spPr bwMode="auto">
          <a:xfrm rot="7665785">
            <a:off x="4549775" y="3354388"/>
            <a:ext cx="403225" cy="1066800"/>
          </a:xfrm>
          <a:prstGeom prst="downArrow">
            <a:avLst>
              <a:gd name="adj1" fmla="val 50000"/>
              <a:gd name="adj2" fmla="val 6614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6868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11.2  Set-Reset Latch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827088" y="1341438"/>
            <a:ext cx="145891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S-R Latch</a:t>
            </a:r>
          </a:p>
        </p:txBody>
      </p:sp>
      <p:pic>
        <p:nvPicPr>
          <p:cNvPr id="89134" name="Picture 46" descr="roth+f11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3695700"/>
            <a:ext cx="5257800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37" name="Text Box 49"/>
          <p:cNvSpPr txBox="1">
            <a:spLocks noChangeArrowheads="1"/>
          </p:cNvSpPr>
          <p:nvPr/>
        </p:nvSpPr>
        <p:spPr bwMode="auto">
          <a:xfrm>
            <a:off x="1187450" y="1773238"/>
            <a:ext cx="3311525" cy="11271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000">
                <a:solidFill>
                  <a:srgbClr val="3333FF"/>
                </a:solidFill>
                <a:latin typeface="Arial" panose="020B0604020202020204" pitchFamily="34" charset="0"/>
              </a:rPr>
              <a:t>S</a:t>
            </a:r>
            <a:r>
              <a:rPr lang="en-US" altLang="ko-KR" sz="2000">
                <a:latin typeface="Arial" panose="020B0604020202020204" pitchFamily="34" charset="0"/>
              </a:rPr>
              <a:t>: </a:t>
            </a:r>
            <a:r>
              <a:rPr lang="en-US" altLang="ko-KR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Sets</a:t>
            </a:r>
            <a:r>
              <a:rPr lang="en-US" altLang="ko-KR" sz="2000">
                <a:latin typeface="Arial" panose="020B0604020202020204" pitchFamily="34" charset="0"/>
              </a:rPr>
              <a:t> the output to Q=1</a:t>
            </a:r>
          </a:p>
          <a:p>
            <a:pPr>
              <a:spcBef>
                <a:spcPct val="20000"/>
              </a:spcBef>
            </a:pPr>
            <a:r>
              <a:rPr lang="en-US" altLang="ko-KR" sz="2000">
                <a:solidFill>
                  <a:srgbClr val="3333FF"/>
                </a:solidFill>
                <a:latin typeface="Arial" panose="020B0604020202020204" pitchFamily="34" charset="0"/>
              </a:rPr>
              <a:t>R</a:t>
            </a:r>
            <a:r>
              <a:rPr lang="en-US" altLang="ko-KR" sz="2000">
                <a:latin typeface="Arial" panose="020B0604020202020204" pitchFamily="34" charset="0"/>
              </a:rPr>
              <a:t>: </a:t>
            </a:r>
            <a:r>
              <a:rPr lang="en-US" altLang="ko-KR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Resets</a:t>
            </a:r>
            <a:r>
              <a:rPr lang="en-US" altLang="ko-KR" sz="2000">
                <a:latin typeface="Arial" panose="020B0604020202020204" pitchFamily="34" charset="0"/>
              </a:rPr>
              <a:t> the output to Q=0</a:t>
            </a:r>
          </a:p>
          <a:p>
            <a:pPr>
              <a:spcBef>
                <a:spcPct val="20000"/>
              </a:spcBef>
            </a:pPr>
            <a:r>
              <a:rPr lang="en-US" altLang="ko-KR" sz="2000" i="1">
                <a:solidFill>
                  <a:schemeClr val="accent2"/>
                </a:solidFill>
                <a:latin typeface="Arial" panose="020B0604020202020204" pitchFamily="34" charset="0"/>
              </a:rPr>
              <a:t>S=R=1 is not allowed</a:t>
            </a:r>
          </a:p>
        </p:txBody>
      </p:sp>
      <p:sp>
        <p:nvSpPr>
          <p:cNvPr id="89138" name="Text Box 50"/>
          <p:cNvSpPr txBox="1">
            <a:spLocks noChangeArrowheads="1"/>
          </p:cNvSpPr>
          <p:nvPr/>
        </p:nvSpPr>
        <p:spPr bwMode="auto">
          <a:xfrm>
            <a:off x="1908175" y="3213100"/>
            <a:ext cx="2592388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Cross-coupled Form</a:t>
            </a:r>
          </a:p>
        </p:txBody>
      </p:sp>
      <p:sp>
        <p:nvSpPr>
          <p:cNvPr id="89139" name="Text Box 51"/>
          <p:cNvSpPr txBox="1">
            <a:spLocks noChangeArrowheads="1"/>
          </p:cNvSpPr>
          <p:nvPr/>
        </p:nvSpPr>
        <p:spPr bwMode="auto">
          <a:xfrm>
            <a:off x="5795963" y="3213100"/>
            <a:ext cx="1152525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Symbol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868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11.2  Set-Reset Latch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60674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Improper S-R Latch Operation (S=R=1 is prohibited)</a:t>
            </a:r>
          </a:p>
        </p:txBody>
      </p:sp>
      <p:pic>
        <p:nvPicPr>
          <p:cNvPr id="207878" name="Picture 6" descr="roth+f11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33600"/>
            <a:ext cx="48958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1258888" y="5229225"/>
            <a:ext cx="6192837" cy="11271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2000">
                <a:latin typeface="Arial" panose="020B0604020202020204" pitchFamily="34" charset="0"/>
              </a:rPr>
              <a:t>If S=R=1, then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ko-KR" sz="2000">
                <a:latin typeface="Arial" panose="020B0604020202020204" pitchFamily="34" charset="0"/>
              </a:rPr>
              <a:t> It violates the basic rule of latch operation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ko-KR" sz="2000">
                <a:latin typeface="Arial" panose="020B0604020202020204" pitchFamily="34" charset="0"/>
              </a:rPr>
              <a:t> It oscillates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11.2  Set-Reset Latch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571500" y="1484313"/>
            <a:ext cx="36401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Timing Diagram for S-R Latch</a:t>
            </a:r>
          </a:p>
        </p:txBody>
      </p:sp>
      <p:grpSp>
        <p:nvGrpSpPr>
          <p:cNvPr id="82615" name="Group 695"/>
          <p:cNvGrpSpPr>
            <a:grpSpLocks/>
          </p:cNvGrpSpPr>
          <p:nvPr/>
        </p:nvGrpSpPr>
        <p:grpSpPr bwMode="auto">
          <a:xfrm>
            <a:off x="900113" y="2209800"/>
            <a:ext cx="6767512" cy="4141788"/>
            <a:chOff x="567" y="1392"/>
            <a:chExt cx="4263" cy="2609"/>
          </a:xfrm>
        </p:grpSpPr>
        <p:pic>
          <p:nvPicPr>
            <p:cNvPr id="81929" name="Picture 9" descr="roth+f11-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1392"/>
              <a:ext cx="4263" cy="2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597" name="Line 677"/>
            <p:cNvSpPr>
              <a:spLocks noChangeShapeType="1"/>
            </p:cNvSpPr>
            <p:nvPr/>
          </p:nvSpPr>
          <p:spPr bwMode="auto">
            <a:xfrm>
              <a:off x="839" y="2042"/>
              <a:ext cx="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598" name="Line 678"/>
            <p:cNvSpPr>
              <a:spLocks noChangeShapeType="1"/>
            </p:cNvSpPr>
            <p:nvPr/>
          </p:nvSpPr>
          <p:spPr bwMode="auto">
            <a:xfrm>
              <a:off x="1504" y="1616"/>
              <a:ext cx="88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599" name="Line 679"/>
            <p:cNvSpPr>
              <a:spLocks noChangeShapeType="1"/>
            </p:cNvSpPr>
            <p:nvPr/>
          </p:nvSpPr>
          <p:spPr bwMode="auto">
            <a:xfrm>
              <a:off x="3016" y="2275"/>
              <a:ext cx="9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00" name="Line 680"/>
            <p:cNvSpPr>
              <a:spLocks noChangeShapeType="1"/>
            </p:cNvSpPr>
            <p:nvPr/>
          </p:nvSpPr>
          <p:spPr bwMode="auto">
            <a:xfrm>
              <a:off x="2381" y="2042"/>
              <a:ext cx="222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02" name="Line 682"/>
            <p:cNvSpPr>
              <a:spLocks noChangeShapeType="1"/>
            </p:cNvSpPr>
            <p:nvPr/>
          </p:nvSpPr>
          <p:spPr bwMode="auto">
            <a:xfrm>
              <a:off x="1746" y="2931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04" name="Line 684"/>
            <p:cNvSpPr>
              <a:spLocks noChangeShapeType="1"/>
            </p:cNvSpPr>
            <p:nvPr/>
          </p:nvSpPr>
          <p:spPr bwMode="auto">
            <a:xfrm>
              <a:off x="811" y="2704"/>
              <a:ext cx="222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06" name="Line 686"/>
            <p:cNvSpPr>
              <a:spLocks noChangeShapeType="1"/>
            </p:cNvSpPr>
            <p:nvPr/>
          </p:nvSpPr>
          <p:spPr bwMode="auto">
            <a:xfrm>
              <a:off x="872" y="3363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07" name="Line 687"/>
            <p:cNvSpPr>
              <a:spLocks noChangeShapeType="1"/>
            </p:cNvSpPr>
            <p:nvPr/>
          </p:nvSpPr>
          <p:spPr bwMode="auto">
            <a:xfrm>
              <a:off x="3255" y="3363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08" name="Line 688"/>
            <p:cNvSpPr>
              <a:spLocks noChangeShapeType="1"/>
            </p:cNvSpPr>
            <p:nvPr/>
          </p:nvSpPr>
          <p:spPr bwMode="auto">
            <a:xfrm>
              <a:off x="3923" y="2704"/>
              <a:ext cx="6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09" name="Line 689"/>
            <p:cNvSpPr>
              <a:spLocks noChangeShapeType="1"/>
            </p:cNvSpPr>
            <p:nvPr/>
          </p:nvSpPr>
          <p:spPr bwMode="auto">
            <a:xfrm>
              <a:off x="1513" y="1598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10" name="Line 690"/>
            <p:cNvSpPr>
              <a:spLocks noChangeShapeType="1"/>
            </p:cNvSpPr>
            <p:nvPr/>
          </p:nvSpPr>
          <p:spPr bwMode="auto">
            <a:xfrm>
              <a:off x="2381" y="1598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11" name="Line 691"/>
            <p:cNvSpPr>
              <a:spLocks noChangeShapeType="1"/>
            </p:cNvSpPr>
            <p:nvPr/>
          </p:nvSpPr>
          <p:spPr bwMode="auto">
            <a:xfrm>
              <a:off x="1734" y="2919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12" name="Line 692"/>
            <p:cNvSpPr>
              <a:spLocks noChangeShapeType="1"/>
            </p:cNvSpPr>
            <p:nvPr/>
          </p:nvSpPr>
          <p:spPr bwMode="auto">
            <a:xfrm>
              <a:off x="3255" y="2919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13" name="Line 693"/>
            <p:cNvSpPr>
              <a:spLocks noChangeShapeType="1"/>
            </p:cNvSpPr>
            <p:nvPr/>
          </p:nvSpPr>
          <p:spPr bwMode="auto">
            <a:xfrm>
              <a:off x="3034" y="2263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614" name="Line 694"/>
            <p:cNvSpPr>
              <a:spLocks noChangeShapeType="1"/>
            </p:cNvSpPr>
            <p:nvPr/>
          </p:nvSpPr>
          <p:spPr bwMode="auto">
            <a:xfrm>
              <a:off x="3917" y="2266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82616" name="Text Box 696"/>
          <p:cNvSpPr txBox="1">
            <a:spLocks noChangeArrowheads="1"/>
          </p:cNvSpPr>
          <p:nvPr/>
        </p:nvSpPr>
        <p:spPr bwMode="auto">
          <a:xfrm>
            <a:off x="4787900" y="2565400"/>
            <a:ext cx="3671888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ko-KR" sz="200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altLang="ko-KR" sz="20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2000" i="1">
                <a:latin typeface="Arial" panose="020B0604020202020204" pitchFamily="34" charset="0"/>
                <a:cs typeface="Arial" panose="020B0604020202020204" pitchFamily="34" charset="0"/>
              </a:rPr>
              <a:t>response time</a:t>
            </a:r>
            <a:r>
              <a:rPr lang="en-US" altLang="ko-KR" sz="200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ko-KR" sz="2000" i="1">
                <a:latin typeface="Arial" panose="020B0604020202020204" pitchFamily="34" charset="0"/>
                <a:cs typeface="Arial" panose="020B0604020202020204" pitchFamily="34" charset="0"/>
              </a:rPr>
              <a:t>delay time</a:t>
            </a:r>
            <a:endParaRPr lang="el-GR" altLang="ko-KR" sz="20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>
                <a:solidFill>
                  <a:srgbClr val="3333FF"/>
                </a:solidFill>
                <a:latin typeface="Arial" panose="020B0604020202020204" pitchFamily="34" charset="0"/>
              </a:rPr>
              <a:t>11.2  Set-Reset Latch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830263" y="1519238"/>
            <a:ext cx="3886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S-R Latch Operation</a:t>
            </a:r>
          </a:p>
        </p:txBody>
      </p:sp>
      <p:graphicFrame>
        <p:nvGraphicFramePr>
          <p:cNvPr id="208962" name="Group 66"/>
          <p:cNvGraphicFramePr>
            <a:graphicFrameLocks noGrp="1"/>
          </p:cNvGraphicFramePr>
          <p:nvPr>
            <p:ph idx="1"/>
          </p:nvPr>
        </p:nvGraphicFramePr>
        <p:xfrm>
          <a:off x="1619250" y="2205038"/>
          <a:ext cx="4175125" cy="3600450"/>
        </p:xfrm>
        <a:graphic>
          <a:graphicData uri="http://schemas.openxmlformats.org/drawingml/2006/table">
            <a:tbl>
              <a:tblPr/>
              <a:tblGrid>
                <a:gridCol w="2947988"/>
                <a:gridCol w="1227137"/>
              </a:tblGrid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S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(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t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)      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R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(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t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)      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(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t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(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t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+</a:t>
                      </a:r>
                      <a:r>
                        <a:rPr kumimoji="1" lang="el-GR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ε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0          0          0   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0          0          1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0          1          0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0          1          1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1          0          0   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1          0          1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1          1          0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1          1          1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963" name="Rectangle 67"/>
          <p:cNvSpPr>
            <a:spLocks noChangeArrowheads="1"/>
          </p:cNvSpPr>
          <p:nvPr/>
        </p:nvSpPr>
        <p:spPr bwMode="auto">
          <a:xfrm>
            <a:off x="1619250" y="3573463"/>
            <a:ext cx="4175125" cy="720725"/>
          </a:xfrm>
          <a:prstGeom prst="rect">
            <a:avLst/>
          </a:prstGeom>
          <a:solidFill>
            <a:srgbClr val="00FF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8964" name="Rectangle 68"/>
          <p:cNvSpPr>
            <a:spLocks noChangeArrowheads="1"/>
          </p:cNvSpPr>
          <p:nvPr/>
        </p:nvSpPr>
        <p:spPr bwMode="auto">
          <a:xfrm>
            <a:off x="1619250" y="5013325"/>
            <a:ext cx="4175125" cy="720725"/>
          </a:xfrm>
          <a:prstGeom prst="rect">
            <a:avLst/>
          </a:prstGeom>
          <a:solidFill>
            <a:srgbClr val="00FF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8965" name="Rectangle 69"/>
          <p:cNvSpPr>
            <a:spLocks noChangeArrowheads="1"/>
          </p:cNvSpPr>
          <p:nvPr/>
        </p:nvSpPr>
        <p:spPr bwMode="auto">
          <a:xfrm>
            <a:off x="1619250" y="2203450"/>
            <a:ext cx="4175125" cy="577850"/>
          </a:xfrm>
          <a:prstGeom prst="rect">
            <a:avLst/>
          </a:prstGeom>
          <a:solidFill>
            <a:srgbClr val="99CC00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8966" name="Text Box 70"/>
          <p:cNvSpPr txBox="1">
            <a:spLocks noChangeArrowheads="1"/>
          </p:cNvSpPr>
          <p:nvPr/>
        </p:nvSpPr>
        <p:spPr bwMode="auto">
          <a:xfrm>
            <a:off x="6084888" y="5229225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800">
                <a:latin typeface="Arial" panose="020B0604020202020204" pitchFamily="34" charset="0"/>
              </a:rPr>
              <a:t>Inputs not allowed</a:t>
            </a:r>
          </a:p>
        </p:txBody>
      </p:sp>
      <p:sp>
        <p:nvSpPr>
          <p:cNvPr id="208967" name="AutoShape 71"/>
          <p:cNvSpPr>
            <a:spLocks/>
          </p:cNvSpPr>
          <p:nvPr/>
        </p:nvSpPr>
        <p:spPr bwMode="auto">
          <a:xfrm>
            <a:off x="5867400" y="5157788"/>
            <a:ext cx="215900" cy="504825"/>
          </a:xfrm>
          <a:prstGeom prst="rightBrace">
            <a:avLst>
              <a:gd name="adj1" fmla="val 1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8969" name="Text Box 73"/>
          <p:cNvSpPr txBox="1">
            <a:spLocks noChangeArrowheads="1"/>
          </p:cNvSpPr>
          <p:nvPr/>
        </p:nvSpPr>
        <p:spPr bwMode="auto">
          <a:xfrm>
            <a:off x="6156325" y="2416175"/>
            <a:ext cx="2254250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1" i="1">
                <a:latin typeface="Times New Roman" panose="02020603050405020304" pitchFamily="18" charset="0"/>
              </a:rPr>
              <a:t>Q(t):</a:t>
            </a:r>
            <a:r>
              <a:rPr lang="en-US" altLang="ko-KR" sz="2000">
                <a:latin typeface="Arial" panose="020B0604020202020204" pitchFamily="34" charset="0"/>
              </a:rPr>
              <a:t> Present state</a:t>
            </a:r>
          </a:p>
        </p:txBody>
      </p:sp>
      <p:sp>
        <p:nvSpPr>
          <p:cNvPr id="208970" name="Text Box 74"/>
          <p:cNvSpPr txBox="1">
            <a:spLocks noChangeArrowheads="1"/>
          </p:cNvSpPr>
          <p:nvPr/>
        </p:nvSpPr>
        <p:spPr bwMode="auto">
          <a:xfrm>
            <a:off x="6167438" y="2887663"/>
            <a:ext cx="2241550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2000" b="1" i="1">
                <a:latin typeface="Times New Roman" panose="02020603050405020304" pitchFamily="18" charset="0"/>
              </a:rPr>
              <a:t>Q(t</a:t>
            </a:r>
            <a:r>
              <a:rPr lang="en-US" altLang="ko-KR" sz="2000" b="1">
                <a:latin typeface="Times New Roman" panose="02020603050405020304" pitchFamily="18" charset="0"/>
              </a:rPr>
              <a:t>+ </a:t>
            </a:r>
            <a:r>
              <a:rPr lang="el-GR" altLang="ko-KR" sz="2000" i="1">
                <a:latin typeface="Arial Narrow" panose="020B0606020202030204" pitchFamily="34" charset="0"/>
              </a:rPr>
              <a:t>ε</a:t>
            </a:r>
            <a:r>
              <a:rPr lang="en-US" altLang="ko-KR" sz="2000" b="1">
                <a:latin typeface="Times New Roman" panose="02020603050405020304" pitchFamily="18" charset="0"/>
              </a:rPr>
              <a:t>)</a:t>
            </a:r>
            <a:r>
              <a:rPr lang="en-US" altLang="ko-KR" sz="2000" b="1" i="1">
                <a:latin typeface="Times New Roman" panose="02020603050405020304" pitchFamily="18" charset="0"/>
              </a:rPr>
              <a:t>:</a:t>
            </a:r>
            <a:r>
              <a:rPr lang="en-US" altLang="ko-KR" sz="2000">
                <a:latin typeface="Arial" panose="020B0604020202020204" pitchFamily="34" charset="0"/>
              </a:rPr>
              <a:t> Next state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Arial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873</Words>
  <Application>Microsoft Office PowerPoint</Application>
  <PresentationFormat>화면 슬라이드 쇼(4:3)</PresentationFormat>
  <Paragraphs>290</Paragraphs>
  <Slides>32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0" baseType="lpstr">
      <vt:lpstr>굴림</vt:lpstr>
      <vt:lpstr>Arial</vt:lpstr>
      <vt:lpstr>Arial Narrow</vt:lpstr>
      <vt:lpstr>Times New Roman</vt:lpstr>
      <vt:lpstr>Wingdings</vt:lpstr>
      <vt:lpstr>기본 디자인</vt:lpstr>
      <vt:lpstr>디자인 사용자 지정</vt:lpstr>
      <vt:lpstr>Microsoft Equation 3.0</vt:lpstr>
      <vt:lpstr>PowerPoint 프레젠테이션</vt:lpstr>
      <vt:lpstr>Objectives</vt:lpstr>
      <vt:lpstr>11.1  Introduction</vt:lpstr>
      <vt:lpstr>11.1  Introduction</vt:lpstr>
      <vt:lpstr>11.2  Set-Reset Latch</vt:lpstr>
      <vt:lpstr>11.2  Set-Reset Latch</vt:lpstr>
      <vt:lpstr>11.2  Set-Reset Latch</vt:lpstr>
      <vt:lpstr>11.2  Set-Reset Latch</vt:lpstr>
      <vt:lpstr>11.2  Set-Reset Latch</vt:lpstr>
      <vt:lpstr>11.2  Set-Reset Latch</vt:lpstr>
      <vt:lpstr>11.2  Set-Reset Latch</vt:lpstr>
      <vt:lpstr>11.2  Set-Reset Latch</vt:lpstr>
      <vt:lpstr>11.3 Gated D Latch</vt:lpstr>
      <vt:lpstr>11.3 Gated D Latch</vt:lpstr>
      <vt:lpstr>11.4  Edge-Triggered D Flip-Flop</vt:lpstr>
      <vt:lpstr>11.4  Edge-Triggered D Flip-Flop</vt:lpstr>
      <vt:lpstr>11.4  Edge-Triggered D Flip-Flop</vt:lpstr>
      <vt:lpstr>11.4  Edge-Triggered D Flip-Flop</vt:lpstr>
      <vt:lpstr>11.4  Edge-Triggered D Flip-Flop</vt:lpstr>
      <vt:lpstr>11.5  S-R Flip-Flop</vt:lpstr>
      <vt:lpstr>11.5  S-R Flip-Flop</vt:lpstr>
      <vt:lpstr>11.6  J-K Flip-Flop</vt:lpstr>
      <vt:lpstr>11.6  J-K Flip-Flop</vt:lpstr>
      <vt:lpstr>11.6  J-K Flip-Flop</vt:lpstr>
      <vt:lpstr>11.7  T Flip-Flop</vt:lpstr>
      <vt:lpstr>11.7  T Flip-Flop</vt:lpstr>
      <vt:lpstr>11.7  T Flip-Flop</vt:lpstr>
      <vt:lpstr>11.8  Flip-Flops with Additional Inputs</vt:lpstr>
      <vt:lpstr>11.8  Flip-Flops with Additional Inputs</vt:lpstr>
      <vt:lpstr>11.8  Flip-Flops with Additional Inputs</vt:lpstr>
      <vt:lpstr>11.9  Summary</vt:lpstr>
      <vt:lpstr>PowerPoint 프레젠테이션</vt:lpstr>
    </vt:vector>
  </TitlesOfParts>
  <Company>Inje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</dc:title>
  <dc:creator>Jongman Cho</dc:creator>
  <cp:lastModifiedBy>Jongman Cho</cp:lastModifiedBy>
  <cp:revision>203</cp:revision>
  <dcterms:created xsi:type="dcterms:W3CDTF">2003-08-14T08:31:30Z</dcterms:created>
  <dcterms:modified xsi:type="dcterms:W3CDTF">2016-04-01T05:57:28Z</dcterms:modified>
</cp:coreProperties>
</file>