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323" r:id="rId4"/>
    <p:sldId id="338" r:id="rId5"/>
    <p:sldId id="339" r:id="rId6"/>
    <p:sldId id="340" r:id="rId7"/>
    <p:sldId id="287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1" r:id="rId17"/>
    <p:sldId id="350" r:id="rId18"/>
    <p:sldId id="352" r:id="rId19"/>
    <p:sldId id="353" r:id="rId20"/>
    <p:sldId id="354" r:id="rId21"/>
    <p:sldId id="330" r:id="rId22"/>
    <p:sldId id="306" r:id="rId23"/>
    <p:sldId id="307" r:id="rId24"/>
    <p:sldId id="356" r:id="rId25"/>
    <p:sldId id="324" r:id="rId26"/>
    <p:sldId id="311" r:id="rId27"/>
    <p:sldId id="331" r:id="rId28"/>
    <p:sldId id="312" r:id="rId29"/>
    <p:sldId id="290" r:id="rId30"/>
    <p:sldId id="313" r:id="rId31"/>
    <p:sldId id="314" r:id="rId32"/>
    <p:sldId id="332" r:id="rId33"/>
    <p:sldId id="333" r:id="rId34"/>
    <p:sldId id="315" r:id="rId35"/>
    <p:sldId id="334" r:id="rId36"/>
    <p:sldId id="316" r:id="rId37"/>
    <p:sldId id="317" r:id="rId38"/>
    <p:sldId id="335" r:id="rId39"/>
    <p:sldId id="291" r:id="rId40"/>
    <p:sldId id="336" r:id="rId41"/>
    <p:sldId id="318" r:id="rId42"/>
    <p:sldId id="319" r:id="rId43"/>
    <p:sldId id="357" r:id="rId44"/>
    <p:sldId id="320" r:id="rId45"/>
    <p:sldId id="358" r:id="rId46"/>
    <p:sldId id="359" r:id="rId47"/>
    <p:sldId id="293" r:id="rId48"/>
    <p:sldId id="322" r:id="rId49"/>
    <p:sldId id="325" r:id="rId50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16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16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16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16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3D0A"/>
    <a:srgbClr val="3333FF"/>
    <a:srgbClr val="0066FF"/>
    <a:srgbClr val="66FF33"/>
    <a:srgbClr val="EDF0A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 autoAdjust="0"/>
    <p:restoredTop sz="97341" autoAdjust="0"/>
  </p:normalViewPr>
  <p:slideViewPr>
    <p:cSldViewPr showGuides="1">
      <p:cViewPr varScale="1">
        <p:scale>
          <a:sx n="160" d="100"/>
          <a:sy n="160" d="100"/>
        </p:scale>
        <p:origin x="984" y="144"/>
      </p:cViewPr>
      <p:guideLst>
        <p:guide orient="horz" pos="16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D1869-16A1-4316-B94E-81F7761A7C3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9516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835DB-446A-4ADF-A514-8F04570BE02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4555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E2935-AD62-4DDF-80AB-8A2DAFE8B79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193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FE291-EED2-4F44-A95C-1DB5F3F05A1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56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63A7F-EE91-4DB2-AF97-C1B48A1E8B1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62937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98F6D-6414-4456-B65C-565800CED56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8158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566A1-AC1E-4B3F-8D4F-35A4C23A86D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14082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5B021-FD1A-4EC1-BDF0-0111BC748FB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3537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99DF8-F0A7-4D93-89A6-311F37066AE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80437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8FDB-D28B-470A-B54C-A649B450D1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4182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2FE69-201D-4159-84F5-3E72C8B302E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350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1478B36D-DED2-492F-940A-47D91017E0B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1143000"/>
            <a:ext cx="9144000" cy="762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defRPr/>
            </a:pPr>
            <a:endParaRPr lang="ko-KR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ea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ea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ea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ea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ea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ea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381000" y="260350"/>
            <a:ext cx="83820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3600">
                <a:solidFill>
                  <a:srgbClr val="0033CC"/>
                </a:solidFill>
              </a:rPr>
              <a:t>UNIT 10</a:t>
            </a:r>
            <a:r>
              <a:rPr lang="en-US" altLang="ko-KR" sz="3600">
                <a:solidFill>
                  <a:srgbClr val="EC8C00"/>
                </a:solidFill>
                <a:latin typeface="Arial Narrow" panose="020B0606020202030204" pitchFamily="34" charset="0"/>
              </a:rPr>
              <a:t/>
            </a:r>
            <a:br>
              <a:rPr lang="en-US" altLang="ko-KR" sz="3600">
                <a:solidFill>
                  <a:srgbClr val="EC8C00"/>
                </a:solidFill>
                <a:latin typeface="Arial Narrow" panose="020B0606020202030204" pitchFamily="34" charset="0"/>
              </a:rPr>
            </a:br>
            <a:r>
              <a:rPr lang="en-US" altLang="ko-KR" sz="3600">
                <a:solidFill>
                  <a:srgbClr val="2B2BAD"/>
                </a:solidFill>
                <a:latin typeface="Arial Narrow" panose="020B0606020202030204" pitchFamily="34" charset="0"/>
              </a:rPr>
              <a:t/>
            </a:r>
            <a:br>
              <a:rPr lang="en-US" altLang="ko-KR" sz="3600">
                <a:solidFill>
                  <a:srgbClr val="2B2BAD"/>
                </a:solidFill>
                <a:latin typeface="Arial Narrow" panose="020B0606020202030204" pitchFamily="34" charset="0"/>
              </a:rPr>
            </a:br>
            <a:r>
              <a:rPr lang="en-US" altLang="ko-KR" sz="3600">
                <a:solidFill>
                  <a:srgbClr val="CC0000"/>
                </a:solidFill>
              </a:rPr>
              <a:t>Introduction to VHDL</a:t>
            </a:r>
          </a:p>
        </p:txBody>
      </p:sp>
      <p:pic>
        <p:nvPicPr>
          <p:cNvPr id="2051" name="Picture 7" descr="Book 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429000"/>
            <a:ext cx="1703387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2" name="Object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3400425" y="2832100"/>
            <a:ext cx="4935538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tabLst>
                <a:tab pos="62706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tabLst>
                <a:tab pos="627063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600" b="1" i="1">
                <a:cs typeface="Arial" panose="020B0604020202020204" pitchFamily="34" charset="0"/>
              </a:rPr>
              <a:t>This chapter in the book includes:</a:t>
            </a:r>
            <a:endParaRPr kumimoji="0" lang="en-US" altLang="ko-KR" sz="160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600">
                <a:solidFill>
                  <a:srgbClr val="006600"/>
                </a:solidFill>
                <a:cs typeface="Arial" panose="020B0604020202020204" pitchFamily="34" charset="0"/>
              </a:rPr>
              <a:t>	Objectives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600">
                <a:solidFill>
                  <a:srgbClr val="006600"/>
                </a:solidFill>
                <a:cs typeface="Arial" panose="020B0604020202020204" pitchFamily="34" charset="0"/>
              </a:rPr>
              <a:t>	Study Guide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600">
                <a:solidFill>
                  <a:srgbClr val="006600"/>
                </a:solidFill>
                <a:cs typeface="Arial" panose="020B0604020202020204" pitchFamily="34" charset="0"/>
              </a:rPr>
              <a:t>10.1	</a:t>
            </a:r>
            <a:r>
              <a:rPr kumimoji="0" lang="en-US" altLang="ko-KR" sz="1600">
                <a:solidFill>
                  <a:srgbClr val="006600"/>
                </a:solidFill>
              </a:rPr>
              <a:t>VHDL Description of Combinational Circuits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600">
                <a:solidFill>
                  <a:srgbClr val="006600"/>
                </a:solidFill>
                <a:cs typeface="Arial" panose="020B0604020202020204" pitchFamily="34" charset="0"/>
              </a:rPr>
              <a:t>10.2	VHDL Models for Multiplexers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600">
                <a:solidFill>
                  <a:srgbClr val="006600"/>
                </a:solidFill>
                <a:cs typeface="Arial" panose="020B0604020202020204" pitchFamily="34" charset="0"/>
              </a:rPr>
              <a:t>10.3	VHDL Modules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600">
                <a:solidFill>
                  <a:srgbClr val="006600"/>
                </a:solidFill>
                <a:cs typeface="Arial" panose="020B0604020202020204" pitchFamily="34" charset="0"/>
              </a:rPr>
              <a:t>10.4	Signals and Constants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600">
                <a:solidFill>
                  <a:srgbClr val="006600"/>
                </a:solidFill>
                <a:cs typeface="Arial" panose="020B0604020202020204" pitchFamily="34" charset="0"/>
              </a:rPr>
              <a:t>10.5	Arrays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600">
                <a:solidFill>
                  <a:srgbClr val="006600"/>
                </a:solidFill>
                <a:cs typeface="Arial" panose="020B0604020202020204" pitchFamily="34" charset="0"/>
              </a:rPr>
              <a:t>10.6	VHDL Operators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600">
                <a:solidFill>
                  <a:srgbClr val="006600"/>
                </a:solidFill>
                <a:cs typeface="Arial" panose="020B0604020202020204" pitchFamily="34" charset="0"/>
              </a:rPr>
              <a:t>10.7	Packages and Libraries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600">
                <a:solidFill>
                  <a:srgbClr val="006600"/>
                </a:solidFill>
                <a:cs typeface="Arial" panose="020B0604020202020204" pitchFamily="34" charset="0"/>
              </a:rPr>
              <a:t>10.8    IEEE Standard Logic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600">
                <a:solidFill>
                  <a:srgbClr val="006600"/>
                </a:solidFill>
                <a:cs typeface="Arial" panose="020B0604020202020204" pitchFamily="34" charset="0"/>
              </a:rPr>
              <a:t>10.9    Compilation and Simulation of VHDL Code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600">
                <a:solidFill>
                  <a:srgbClr val="006600"/>
                </a:solidFill>
                <a:cs typeface="Arial" panose="020B0604020202020204" pitchFamily="34" charset="0"/>
              </a:rPr>
              <a:t>	Problems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600">
                <a:solidFill>
                  <a:srgbClr val="006600"/>
                </a:solidFill>
                <a:cs typeface="Arial" panose="020B0604020202020204" pitchFamily="34" charset="0"/>
              </a:rPr>
              <a:t>           Design Problems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0608" y="188640"/>
            <a:ext cx="8686800" cy="864096"/>
          </a:xfrm>
        </p:spPr>
        <p:txBody>
          <a:bodyPr/>
          <a:lstStyle/>
          <a:p>
            <a:pPr eaLnBrk="1" hangingPunct="1"/>
            <a:r>
              <a:rPr kumimoji="0" lang="en-US" altLang="ko-KR" sz="3200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Concurrent </a:t>
            </a:r>
            <a:r>
              <a:rPr kumimoji="0" lang="en-US" altLang="ko-KR" sz="3200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Assignment Statement</a:t>
            </a:r>
            <a:r>
              <a:rPr kumimoji="0" lang="en-US" altLang="ko-KR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ko-KR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ko-KR" sz="2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kumimoji="0" lang="en-US" altLang="ko-KR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Concurrent</a:t>
            </a:r>
            <a:r>
              <a:rPr kumimoji="0" lang="en-US" altLang="ko-KR" sz="20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Statements)</a:t>
            </a:r>
            <a:endParaRPr kumimoji="0" lang="en-US" altLang="ko-KR" sz="28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450950"/>
            <a:ext cx="7776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The order of the 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concurrent statement is 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unimportant.</a:t>
            </a: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842" y="4487208"/>
            <a:ext cx="2844316" cy="11998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042" y="1988840"/>
            <a:ext cx="4137671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entity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two_gates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is</a:t>
            </a:r>
          </a:p>
          <a:p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port 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(A,B,D: in bit; E: out bit);</a:t>
            </a:r>
          </a:p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two_gates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architecture gates of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two_gates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is</a:t>
            </a:r>
          </a:p>
          <a:p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signal 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C: bit;</a:t>
            </a:r>
          </a:p>
          <a:p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begin</a:t>
            </a:r>
            <a:endParaRPr lang="en-US" altLang="ko-K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ko-KR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 </a:t>
            </a:r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&lt;= A and B; 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-- concurrent</a:t>
            </a:r>
          </a:p>
          <a:p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ko-K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 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&lt;= C or D;  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-- statements</a:t>
            </a:r>
          </a:p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end gates;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2124" y="1988840"/>
            <a:ext cx="411202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entity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two_gates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is</a:t>
            </a:r>
          </a:p>
          <a:p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port 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(A,B,D: in bit; E: out bit);</a:t>
            </a:r>
          </a:p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two_gates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architecture gates of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two_gates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is</a:t>
            </a:r>
          </a:p>
          <a:p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signal 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C: bit;</a:t>
            </a:r>
          </a:p>
          <a:p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begin</a:t>
            </a:r>
            <a:endParaRPr lang="en-US" altLang="ko-K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ko-K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E 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&lt;= C or D;  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-- concurrent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ko-KR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 </a:t>
            </a:r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&lt;= A and B;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-- 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statements</a:t>
            </a:r>
          </a:p>
          <a:p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gates;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4713" y="2864107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≡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93483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0608" y="188640"/>
            <a:ext cx="8686800" cy="864096"/>
          </a:xfrm>
        </p:spPr>
        <p:txBody>
          <a:bodyPr/>
          <a:lstStyle/>
          <a:p>
            <a:pPr eaLnBrk="1" hangingPunct="1"/>
            <a:r>
              <a:rPr kumimoji="0" lang="en-US" altLang="ko-KR" sz="3200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Concurrent </a:t>
            </a:r>
            <a:r>
              <a:rPr kumimoji="0" lang="en-US" altLang="ko-KR" sz="3200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Assignment </a:t>
            </a:r>
            <a:r>
              <a:rPr kumimoji="0" lang="en-US" altLang="ko-KR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kumimoji="0" lang="en-US" altLang="ko-KR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ko-KR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ko-KR" sz="2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kumimoji="0" lang="en-US" altLang="ko-KR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Concurrent</a:t>
            </a:r>
            <a:r>
              <a:rPr kumimoji="0" lang="en-US" altLang="ko-KR" sz="20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Statements)</a:t>
            </a:r>
            <a:endParaRPr kumimoji="0" lang="en-US" altLang="ko-KR" sz="28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608" y="1268760"/>
            <a:ext cx="8447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the VHDL code that implements a </a:t>
            </a:r>
            <a:r>
              <a:rPr lang="en-US" altLang="ko-KR" sz="20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three-input NAND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gate. The three input signals are named A, B and C and 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output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signal name is F.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2408887"/>
            <a:ext cx="5040560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8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 library declaration</a:t>
            </a:r>
          </a:p>
          <a:p>
            <a:r>
              <a:rPr lang="en-US" altLang="ko-KR" sz="18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library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 IEEE;</a:t>
            </a:r>
          </a:p>
          <a:p>
            <a:r>
              <a:rPr lang="en-US" altLang="ko-KR" sz="18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 IEEE.std_logic_1164.all;</a:t>
            </a:r>
          </a:p>
          <a:p>
            <a:r>
              <a:rPr lang="en-US" altLang="ko-KR" sz="18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--entity</a:t>
            </a:r>
          </a:p>
          <a:p>
            <a:r>
              <a:rPr lang="en-US" altLang="ko-KR" sz="18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entity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my_nand3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8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</a:p>
          <a:p>
            <a:r>
              <a:rPr lang="en-US" altLang="ko-KR" sz="18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port</a:t>
            </a:r>
            <a:r>
              <a:rPr lang="en-US" altLang="ko-K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(A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, B, </a:t>
            </a:r>
            <a:r>
              <a:rPr lang="en-US" altLang="ko-K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	: </a:t>
            </a:r>
            <a:r>
              <a:rPr lang="en-US" altLang="ko-KR" sz="18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altLang="ko-K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F	: </a:t>
            </a:r>
            <a:r>
              <a:rPr lang="en-US" altLang="ko-KR" sz="18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altLang="ko-K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altLang="ko-KR" sz="18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my_nand3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altLang="ko-KR" sz="18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--architecture</a:t>
            </a:r>
          </a:p>
          <a:p>
            <a:r>
              <a:rPr lang="en-US" altLang="ko-KR" sz="18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architecture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8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ex1_nand3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8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of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my_nand3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8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</a:p>
          <a:p>
            <a:r>
              <a:rPr lang="en-US" altLang="ko-KR" sz="18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   F &lt;= not (A and B and C);</a:t>
            </a:r>
          </a:p>
          <a:p>
            <a:r>
              <a:rPr lang="en-US" altLang="ko-KR" sz="18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8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ex1_nand3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ko-KR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3356992"/>
            <a:ext cx="3148051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8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0608" y="188640"/>
            <a:ext cx="8686800" cy="864096"/>
          </a:xfrm>
        </p:spPr>
        <p:txBody>
          <a:bodyPr/>
          <a:lstStyle/>
          <a:p>
            <a:pPr eaLnBrk="1" hangingPunct="1"/>
            <a:r>
              <a:rPr kumimoji="0" lang="en-US" altLang="ko-KR" sz="3200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Concurrent </a:t>
            </a:r>
            <a:r>
              <a:rPr kumimoji="0" lang="en-US" altLang="ko-KR" sz="3200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Assignment </a:t>
            </a:r>
            <a:r>
              <a:rPr kumimoji="0" lang="en-US" altLang="ko-KR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kumimoji="0" lang="en-US" altLang="ko-KR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ko-KR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ko-KR" sz="2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kumimoji="0" lang="en-US" altLang="ko-KR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Concurrent</a:t>
            </a:r>
            <a:r>
              <a:rPr kumimoji="0" lang="en-US" altLang="ko-KR" sz="20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Statements)</a:t>
            </a:r>
            <a:endParaRPr kumimoji="0" lang="en-US" altLang="ko-KR" sz="28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0608" y="1268760"/>
                <a:ext cx="84478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ko-KR" sz="20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  <a:r>
                  <a:rPr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ko-KR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Write the VHDL </a:t>
                </a:r>
                <a:r>
                  <a:rPr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code to implement the function </a:t>
                </a:r>
                <a:r>
                  <a:rPr lang="en-US" altLang="ko-KR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expressed </a:t>
                </a:r>
                <a:r>
                  <a:rPr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by the following logic equation</a:t>
                </a:r>
                <a:r>
                  <a:rPr lang="en-US" altLang="ko-KR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en-US" altLang="ko-KR" sz="20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3=</m:t>
                    </m:r>
                    <m:sSup>
                      <m:sSupPr>
                        <m:ctrlPr>
                          <a:rPr lang="en-US" altLang="ko-KR" sz="20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e>
                      <m:sup>
                        <m:r>
                          <a:rPr lang="en-US" altLang="ko-KR" sz="20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altLang="ko-KR" sz="20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altLang="ko-KR" sz="20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altLang="ko-KR" sz="20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′∙</m:t>
                    </m:r>
                    <m:r>
                      <a:rPr lang="en-US" altLang="ko-KR" sz="20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ko-KR" sz="20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ko-KR" sz="20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ko-KR" sz="20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altLang="ko-KR" sz="20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endParaRPr lang="en-US" altLang="ko-KR" sz="2000" dirty="0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08" y="1268760"/>
                <a:ext cx="8447856" cy="707886"/>
              </a:xfrm>
              <a:prstGeom prst="rect">
                <a:avLst/>
              </a:prstGeom>
              <a:blipFill rotWithShape="0">
                <a:blip r:embed="rId2"/>
                <a:stretch>
                  <a:fillRect l="-649" t="-3448" b="-155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95535" y="2060848"/>
            <a:ext cx="8614563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8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 library declaration</a:t>
            </a:r>
          </a:p>
          <a:p>
            <a:r>
              <a:rPr lang="en-US" altLang="ko-KR" sz="18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library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 IEEE;</a:t>
            </a:r>
          </a:p>
          <a:p>
            <a:r>
              <a:rPr lang="en-US" altLang="ko-KR" sz="18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 IEEE.std_logic_1164.all;</a:t>
            </a:r>
          </a:p>
          <a:p>
            <a:r>
              <a:rPr lang="en-US" altLang="ko-KR" sz="18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--entity</a:t>
            </a:r>
          </a:p>
          <a:p>
            <a:r>
              <a:rPr lang="en-US" altLang="ko-KR" sz="18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entity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my_ckt_f3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8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</a:p>
          <a:p>
            <a:r>
              <a:rPr lang="en-US" altLang="ko-KR" sz="18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port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(L, M, N</a:t>
            </a:r>
            <a:r>
              <a:rPr lang="en-US" altLang="ko-K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: </a:t>
            </a:r>
            <a:r>
              <a:rPr lang="en-US" altLang="ko-KR" sz="18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altLang="ko-K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F3	: </a:t>
            </a:r>
            <a:r>
              <a:rPr lang="en-US" altLang="ko-KR" sz="18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altLang="ko-K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altLang="ko-KR" sz="18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8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my_ckt_f3</a:t>
            </a:r>
            <a:r>
              <a:rPr lang="en-US" altLang="ko-K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altLang="ko-KR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ko-KR" sz="18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--architecture</a:t>
            </a:r>
          </a:p>
          <a:p>
            <a:r>
              <a:rPr lang="en-US" altLang="ko-KR" sz="18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architecture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8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f3_2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8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of</a:t>
            </a:r>
            <a:r>
              <a:rPr lang="en-US" altLang="ko-K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my_ckt_f3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8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  <a:endParaRPr lang="en-US" altLang="ko-KR" sz="1800" dirty="0">
              <a:solidFill>
                <a:srgbClr val="3333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ko-KR" sz="18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F3 &lt;= ((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not L) and (not M) and N) or (L and M</a:t>
            </a:r>
            <a:r>
              <a:rPr lang="en-US" altLang="ko-K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altLang="ko-KR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ko-KR" sz="18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8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f3_2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ko-KR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723" y="3356992"/>
            <a:ext cx="3300376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0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0608" y="188640"/>
            <a:ext cx="8686800" cy="864096"/>
          </a:xfrm>
        </p:spPr>
        <p:txBody>
          <a:bodyPr/>
          <a:lstStyle/>
          <a:p>
            <a:pPr eaLnBrk="1" hangingPunct="1"/>
            <a:r>
              <a:rPr kumimoji="0" lang="en-US" altLang="ko-KR" sz="3200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Concurrent </a:t>
            </a:r>
            <a:r>
              <a:rPr kumimoji="0" lang="en-US" altLang="ko-KR" sz="3200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Assignment </a:t>
            </a:r>
            <a:r>
              <a:rPr kumimoji="0" lang="en-US" altLang="ko-KR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kumimoji="0" lang="en-US" altLang="ko-KR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ko-KR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ko-KR" sz="2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kumimoji="0" lang="en-US" altLang="ko-KR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Concurrent</a:t>
            </a:r>
            <a:r>
              <a:rPr kumimoji="0" lang="en-US" altLang="ko-KR" sz="20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Statements)</a:t>
            </a:r>
            <a:endParaRPr kumimoji="0" lang="en-US" altLang="ko-KR" sz="28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0608" y="1268760"/>
                <a:ext cx="84478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ko-KR" sz="20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  <a:r>
                  <a:rPr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Write the VHDL code to implement the function </a:t>
                </a:r>
                <a:r>
                  <a:rPr lang="en-US" altLang="ko-KR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expressed </a:t>
                </a:r>
                <a:r>
                  <a:rPr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by the following logic equation</a:t>
                </a:r>
                <a:r>
                  <a:rPr lang="en-US" altLang="ko-KR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en-US" altLang="ko-KR" sz="20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3=</m:t>
                    </m:r>
                    <m:sSup>
                      <m:sSupPr>
                        <m:ctrlPr>
                          <a:rPr lang="en-US" altLang="ko-KR" sz="20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e>
                      <m:sup>
                        <m:r>
                          <a:rPr lang="en-US" altLang="ko-KR" sz="20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altLang="ko-KR" sz="20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altLang="ko-KR" sz="20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altLang="ko-KR" sz="20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′∙</m:t>
                    </m:r>
                    <m:r>
                      <a:rPr lang="en-US" altLang="ko-KR" sz="20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ko-KR" sz="20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ko-KR" sz="20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ko-KR" sz="20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altLang="ko-KR" sz="20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endParaRPr lang="en-US" altLang="ko-KR" sz="2000" dirty="0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08" y="1268760"/>
                <a:ext cx="8447856" cy="707886"/>
              </a:xfrm>
              <a:prstGeom prst="rect">
                <a:avLst/>
              </a:prstGeom>
              <a:blipFill rotWithShape="0">
                <a:blip r:embed="rId2"/>
                <a:stretch>
                  <a:fillRect l="-649" t="-3448" b="-155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95535" y="2060848"/>
            <a:ext cx="8614563" cy="42780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 Alternative solution</a:t>
            </a:r>
          </a:p>
          <a:p>
            <a:r>
              <a:rPr lang="en-US" altLang="ko-K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 </a:t>
            </a:r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library declaration</a:t>
            </a:r>
          </a:p>
          <a:p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library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IEEE;</a:t>
            </a:r>
          </a:p>
          <a:p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IEEE.std_logic_1164.all;</a:t>
            </a:r>
          </a:p>
          <a:p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--entity</a:t>
            </a:r>
          </a:p>
          <a:p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entity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my_ckt_f3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</a:p>
          <a:p>
            <a:r>
              <a:rPr lang="en-US" altLang="ko-KR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port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(L, M, N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	: </a:t>
            </a:r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F3	: </a:t>
            </a:r>
            <a:r>
              <a:rPr lang="en-US" altLang="ko-KR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my_ckt_f3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altLang="ko-K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--architecture</a:t>
            </a:r>
          </a:p>
          <a:p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architecture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f3_2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of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my_ckt_f3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</a:p>
          <a:p>
            <a:r>
              <a:rPr lang="en-US" altLang="ko-KR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signal 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A1, 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A2: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 intermediate signals</a:t>
            </a:r>
          </a:p>
          <a:p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 A1 &lt;= ((not L) and (not M) and N);</a:t>
            </a:r>
          </a:p>
          <a:p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A2 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&lt;= L and M;</a:t>
            </a:r>
          </a:p>
          <a:p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F3 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&lt;= A1 or A2;</a:t>
            </a:r>
          </a:p>
          <a:p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f3_2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088" y="2780928"/>
            <a:ext cx="3300376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0608" y="188640"/>
            <a:ext cx="8686800" cy="864096"/>
          </a:xfrm>
        </p:spPr>
        <p:txBody>
          <a:bodyPr/>
          <a:lstStyle/>
          <a:p>
            <a:pPr eaLnBrk="1" hangingPunct="1"/>
            <a:r>
              <a:rPr kumimoji="0" lang="en-US" altLang="ko-KR" sz="3200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Conditional Signal Assignment </a:t>
            </a:r>
            <a:r>
              <a:rPr kumimoji="0" lang="en-US" altLang="ko-KR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 </a:t>
            </a:r>
            <a:r>
              <a:rPr kumimoji="0" lang="en-US" altLang="ko-KR" sz="3200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ko-KR" sz="3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</a:t>
            </a:r>
            <a:r>
              <a:rPr kumimoji="0" lang="en-US" altLang="ko-KR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ko-KR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ko-KR" sz="2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kumimoji="0" lang="en-US" altLang="ko-KR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Concurrent</a:t>
            </a:r>
            <a:r>
              <a:rPr kumimoji="0" lang="en-US" altLang="ko-KR" sz="20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Statements)</a:t>
            </a:r>
            <a:endParaRPr kumimoji="0" lang="en-US" altLang="ko-KR" sz="28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683568" y="1931888"/>
            <a:ext cx="7416824" cy="1200329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ko-KR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signal_name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&lt;= </a:t>
            </a:r>
            <a:r>
              <a:rPr lang="en-US" altLang="ko-K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expression1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when </a:t>
            </a:r>
            <a:r>
              <a:rPr lang="en-US" altLang="ko-K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condition1 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       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expression2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when </a:t>
            </a:r>
            <a:r>
              <a:rPr lang="en-US" altLang="ko-K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condition2 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 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ko-K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</a:t>
            </a:r>
            <a:r>
              <a:rPr lang="en-US" altLang="ko-KR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expressionN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altLang="ko-KR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471488" y="1412776"/>
            <a:ext cx="777875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dirty="0"/>
              <a:t>General </a:t>
            </a:r>
            <a:r>
              <a:rPr lang="en-US" altLang="ko-KR" dirty="0" smtClean="0"/>
              <a:t>form </a:t>
            </a:r>
            <a:r>
              <a:rPr lang="en-US" altLang="ko-KR" dirty="0"/>
              <a:t>of a </a:t>
            </a:r>
            <a:r>
              <a:rPr lang="en-US" altLang="ko-KR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Conditional Signal Assignment</a:t>
            </a:r>
            <a:r>
              <a:rPr lang="en-US" altLang="ko-KR" dirty="0"/>
              <a:t> </a:t>
            </a:r>
            <a:r>
              <a:rPr lang="en-US" altLang="ko-KR" dirty="0" smtClean="0"/>
              <a:t>statement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2293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608" y="1268760"/>
            <a:ext cx="8447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4-to-1 MUX</a:t>
            </a:r>
            <a:endParaRPr lang="en-US" altLang="ko-KR" sz="20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652022"/>
            <a:ext cx="8614563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 library declaration</a:t>
            </a:r>
          </a:p>
          <a:p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library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IEEE;</a:t>
            </a:r>
          </a:p>
          <a:p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IEEE.std_logic_1164.all;</a:t>
            </a:r>
          </a:p>
          <a:p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--entity</a:t>
            </a:r>
          </a:p>
          <a:p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entity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my_4to1_mux </a:t>
            </a:r>
            <a:r>
              <a:rPr lang="en-US" altLang="ko-KR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  <a:endParaRPr lang="en-US" altLang="ko-KR" dirty="0">
              <a:solidFill>
                <a:srgbClr val="3333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ko-KR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port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(I3, I2, I1, I0: </a:t>
            </a:r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A,B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F: </a:t>
            </a:r>
            <a:r>
              <a:rPr lang="en-US" altLang="ko-KR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my_4to1_mux;</a:t>
            </a:r>
          </a:p>
          <a:p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--architecture</a:t>
            </a:r>
          </a:p>
          <a:p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architecture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mux4to1 </a:t>
            </a:r>
            <a:r>
              <a:rPr lang="en-US" altLang="ko-KR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of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my_4to1_mux </a:t>
            </a:r>
            <a:r>
              <a:rPr lang="en-US" altLang="ko-KR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  <a:endParaRPr lang="en-US" altLang="ko-KR" dirty="0">
              <a:solidFill>
                <a:srgbClr val="3333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 F &lt;= I0 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A='0' and B='0' 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I1 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A='0' and B='1' 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I2 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A='1' and B='0' 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I3 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A='1' and B='1' 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'0';</a:t>
            </a:r>
          </a:p>
          <a:p>
            <a:r>
              <a:rPr lang="en-US" altLang="ko-KR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mux4to1;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80186"/>
            <a:ext cx="1325436" cy="1974900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00608" y="188640"/>
            <a:ext cx="8686800" cy="864096"/>
          </a:xfrm>
        </p:spPr>
        <p:txBody>
          <a:bodyPr/>
          <a:lstStyle/>
          <a:p>
            <a:pPr eaLnBrk="1" hangingPunct="1"/>
            <a:r>
              <a:rPr kumimoji="0" lang="en-US" altLang="ko-KR" sz="3200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Conditional Signal Assignment </a:t>
            </a:r>
            <a:r>
              <a:rPr kumimoji="0" lang="en-US" altLang="ko-KR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 </a:t>
            </a:r>
            <a:r>
              <a:rPr kumimoji="0" lang="en-US" altLang="ko-KR" sz="3200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ko-KR" sz="3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</a:t>
            </a:r>
            <a:r>
              <a:rPr kumimoji="0" lang="en-US" altLang="ko-KR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ko-KR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ko-KR" sz="2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kumimoji="0" lang="en-US" altLang="ko-KR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Concurrent</a:t>
            </a:r>
            <a:r>
              <a:rPr kumimoji="0" lang="en-US" altLang="ko-KR" sz="20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Statements)</a:t>
            </a:r>
            <a:endParaRPr kumimoji="0" lang="en-US" altLang="ko-KR" sz="28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32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608" y="1268760"/>
            <a:ext cx="8447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: 4-to-1 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MUX (Alternative solution)</a:t>
            </a:r>
            <a:endParaRPr lang="en-US" altLang="ko-KR" sz="20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628800"/>
            <a:ext cx="8614563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 </a:t>
            </a:r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library declaration</a:t>
            </a:r>
          </a:p>
          <a:p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library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IEEE;</a:t>
            </a:r>
          </a:p>
          <a:p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IEEE.std_logic_1164.all;</a:t>
            </a:r>
          </a:p>
          <a:p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--entity</a:t>
            </a:r>
          </a:p>
          <a:p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entity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my_4to1_mux </a:t>
            </a:r>
            <a:r>
              <a:rPr lang="en-US" altLang="ko-KR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  <a:endParaRPr lang="en-US" altLang="ko-KR" dirty="0">
              <a:solidFill>
                <a:srgbClr val="3333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ko-KR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port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(I3, I2, I1, I0: </a:t>
            </a:r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A,B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altLang="ko-K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F: </a:t>
            </a:r>
            <a:r>
              <a:rPr lang="en-US" altLang="ko-KR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my_4to1_mux;</a:t>
            </a:r>
          </a:p>
          <a:p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--architecture</a:t>
            </a:r>
          </a:p>
          <a:p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architecture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mux4to1 </a:t>
            </a:r>
            <a:r>
              <a:rPr lang="en-US" altLang="ko-KR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of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my_4to1_mux </a:t>
            </a:r>
            <a:r>
              <a:rPr lang="en-US" altLang="ko-KR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</a:p>
          <a:p>
            <a:r>
              <a:rPr lang="en-US" altLang="ko-KR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signal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sel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std_logic_vector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(1 </a:t>
            </a:r>
            <a:r>
              <a:rPr lang="en-US" altLang="ko-KR" dirty="0" err="1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downto</a:t>
            </a:r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0);</a:t>
            </a:r>
          </a:p>
          <a:p>
            <a:r>
              <a:rPr lang="en-US" altLang="ko-KR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sel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&lt;= A&amp;B;</a:t>
            </a:r>
          </a:p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 F &lt;= I0 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sel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=“00” </a:t>
            </a:r>
            <a:r>
              <a:rPr lang="en-US" altLang="ko-K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endParaRPr lang="en-US" altLang="ko-KR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I1 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sel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=“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01” 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I2 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sel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=“10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I3 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sel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=“11” 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'0';</a:t>
            </a:r>
          </a:p>
          <a:p>
            <a:r>
              <a:rPr lang="en-US" altLang="ko-KR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mux4to1;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80186"/>
            <a:ext cx="1325436" cy="19749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0608" y="188640"/>
            <a:ext cx="8686800" cy="864096"/>
          </a:xfrm>
        </p:spPr>
        <p:txBody>
          <a:bodyPr/>
          <a:lstStyle/>
          <a:p>
            <a:pPr eaLnBrk="1" hangingPunct="1"/>
            <a:r>
              <a:rPr kumimoji="0" lang="en-US" altLang="ko-KR" sz="3200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Conditional Signal Assignment </a:t>
            </a:r>
            <a:r>
              <a:rPr kumimoji="0" lang="en-US" altLang="ko-KR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 </a:t>
            </a:r>
            <a:r>
              <a:rPr kumimoji="0" lang="en-US" altLang="ko-KR" sz="3200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ko-KR" sz="3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</a:t>
            </a:r>
            <a:r>
              <a:rPr kumimoji="0" lang="en-US" altLang="ko-KR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ko-KR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ko-KR" sz="2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kumimoji="0" lang="en-US" altLang="ko-KR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Concurrent</a:t>
            </a:r>
            <a:r>
              <a:rPr kumimoji="0" lang="en-US" altLang="ko-KR" sz="20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Statements)</a:t>
            </a:r>
            <a:endParaRPr kumimoji="0" lang="en-US" altLang="ko-KR" sz="28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09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0608" y="1268760"/>
                <a:ext cx="84478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ko-KR" sz="20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  <a:r>
                  <a:rPr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ko-KR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Conditional signal assignment statement for the function: 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en-US" altLang="ko-KR" sz="20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3=</m:t>
                    </m:r>
                    <m:sSup>
                      <m:sSupPr>
                        <m:ctrlPr>
                          <a:rPr lang="en-US" altLang="ko-KR" sz="20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e>
                      <m:sup>
                        <m:r>
                          <a:rPr lang="en-US" altLang="ko-KR" sz="20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altLang="ko-KR" sz="20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altLang="ko-KR" sz="20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altLang="ko-KR" sz="20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′∙</m:t>
                    </m:r>
                    <m:r>
                      <a:rPr lang="en-US" altLang="ko-KR" sz="20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ko-KR" sz="20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ko-KR" sz="20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ko-KR" sz="20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altLang="ko-KR" sz="20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endParaRPr lang="en-US" altLang="ko-KR" sz="2000" dirty="0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08" y="1268760"/>
                <a:ext cx="8447856" cy="707886"/>
              </a:xfrm>
              <a:prstGeom prst="rect">
                <a:avLst/>
              </a:prstGeom>
              <a:blipFill rotWithShape="0">
                <a:blip r:embed="rId2"/>
                <a:stretch>
                  <a:fillRect l="-649" t="-34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95535" y="2060848"/>
            <a:ext cx="8614563" cy="42165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8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 library declaration</a:t>
            </a:r>
          </a:p>
          <a:p>
            <a:r>
              <a:rPr lang="en-US" altLang="ko-KR" sz="18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library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 IEEE;</a:t>
            </a:r>
          </a:p>
          <a:p>
            <a:r>
              <a:rPr lang="en-US" altLang="ko-KR" sz="18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 IEEE.std_logic_1164.all;</a:t>
            </a:r>
          </a:p>
          <a:p>
            <a:r>
              <a:rPr lang="en-US" altLang="ko-KR" sz="18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--entity</a:t>
            </a:r>
          </a:p>
          <a:p>
            <a:r>
              <a:rPr lang="en-US" altLang="ko-KR" sz="18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entity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 my_ckt_f3 </a:t>
            </a:r>
            <a:r>
              <a:rPr lang="en-US" altLang="ko-KR" sz="18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</a:p>
          <a:p>
            <a:r>
              <a:rPr lang="en-US" altLang="ko-KR" sz="18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port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(L, M, N</a:t>
            </a:r>
            <a:r>
              <a:rPr lang="en-US" altLang="ko-K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: </a:t>
            </a:r>
            <a:r>
              <a:rPr lang="en-US" altLang="ko-KR" sz="18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altLang="ko-K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F3	: </a:t>
            </a:r>
            <a:r>
              <a:rPr lang="en-US" altLang="ko-KR" sz="18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altLang="ko-K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altLang="ko-KR" sz="18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my_ckt_f3;</a:t>
            </a:r>
            <a:endParaRPr lang="en-US" altLang="ko-KR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ko-KR" sz="18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--architecture</a:t>
            </a:r>
          </a:p>
          <a:p>
            <a:r>
              <a:rPr lang="en-US" altLang="ko-KR" sz="18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architecture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 f3_2 </a:t>
            </a:r>
            <a:r>
              <a:rPr lang="en-US" altLang="ko-KR" sz="18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of</a:t>
            </a:r>
            <a:r>
              <a:rPr lang="en-US" altLang="ko-K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my_ckt_f3 </a:t>
            </a:r>
            <a:r>
              <a:rPr lang="en-US" altLang="ko-KR" sz="18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  <a:endParaRPr lang="en-US" altLang="ko-KR" sz="1800" dirty="0">
              <a:solidFill>
                <a:srgbClr val="3333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ko-KR" sz="18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  F3 &lt;= '1' </a:t>
            </a:r>
            <a:r>
              <a:rPr lang="en-US" altLang="ko-KR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 (L= '0' AND M = '0' AND N = '1') </a:t>
            </a:r>
            <a:r>
              <a:rPr lang="en-US" altLang="ko-KR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r>
              <a:rPr lang="en-US" altLang="ko-K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'1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' </a:t>
            </a:r>
            <a:r>
              <a:rPr lang="en-US" altLang="ko-KR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 (L= '1' AND M = '1') </a:t>
            </a:r>
            <a:r>
              <a:rPr lang="en-US" altLang="ko-KR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r>
              <a:rPr lang="en-US" altLang="ko-K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'0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';</a:t>
            </a:r>
          </a:p>
          <a:p>
            <a:r>
              <a:rPr lang="en-US" altLang="ko-KR" sz="18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altLang="ko-K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f3_2;</a:t>
            </a:r>
            <a:endParaRPr lang="ko-KR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3140968"/>
            <a:ext cx="3300376" cy="14351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0608" y="188640"/>
            <a:ext cx="8686800" cy="864096"/>
          </a:xfrm>
        </p:spPr>
        <p:txBody>
          <a:bodyPr/>
          <a:lstStyle/>
          <a:p>
            <a:pPr eaLnBrk="1" hangingPunct="1"/>
            <a:r>
              <a:rPr kumimoji="0" lang="en-US" altLang="ko-KR" sz="3200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Conditional Signal Assignment </a:t>
            </a:r>
            <a:r>
              <a:rPr kumimoji="0" lang="en-US" altLang="ko-KR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 </a:t>
            </a:r>
            <a:r>
              <a:rPr kumimoji="0" lang="en-US" altLang="ko-KR" sz="3200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ko-KR" sz="3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</a:t>
            </a:r>
            <a:r>
              <a:rPr kumimoji="0" lang="en-US" altLang="ko-KR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ko-KR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ko-KR" sz="2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kumimoji="0" lang="en-US" altLang="ko-KR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Concurrent</a:t>
            </a:r>
            <a:r>
              <a:rPr kumimoji="0" lang="en-US" altLang="ko-KR" sz="20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Statements)</a:t>
            </a:r>
            <a:endParaRPr kumimoji="0" lang="en-US" altLang="ko-KR" sz="28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90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683568" y="1931888"/>
            <a:ext cx="7416824" cy="1600438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with </a:t>
            </a:r>
            <a:r>
              <a:rPr lang="en-US" altLang="ko-KR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choose_expression</a:t>
            </a:r>
            <a:r>
              <a:rPr lang="en-US" altLang="ko-K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select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ko-KR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signal_name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expression1 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choice1</a:t>
            </a:r>
            <a:r>
              <a:rPr lang="en-US" altLang="ko-K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expression2 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choice2</a:t>
            </a:r>
            <a:r>
              <a:rPr lang="en-US" altLang="ko-K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ko-K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</a:t>
            </a:r>
            <a:r>
              <a:rPr lang="en-US" altLang="ko-KR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expressionN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choiceN</a:t>
            </a:r>
            <a:r>
              <a:rPr lang="en-US" altLang="ko-K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altLang="ko-KR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471488" y="1412776"/>
            <a:ext cx="777875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dirty="0"/>
              <a:t>General </a:t>
            </a:r>
            <a:r>
              <a:rPr lang="en-US" altLang="ko-KR" dirty="0" smtClean="0"/>
              <a:t>form </a:t>
            </a:r>
            <a:r>
              <a:rPr lang="en-US" altLang="ko-KR" dirty="0"/>
              <a:t>of a </a:t>
            </a:r>
            <a:r>
              <a:rPr lang="en-US" altLang="ko-KR" b="1" i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Selected </a:t>
            </a:r>
            <a:r>
              <a:rPr lang="en-US" altLang="ko-KR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Signal Assignment</a:t>
            </a:r>
            <a:r>
              <a:rPr lang="en-US" altLang="ko-KR" dirty="0"/>
              <a:t> </a:t>
            </a:r>
            <a:r>
              <a:rPr lang="en-US" altLang="ko-KR" dirty="0" smtClean="0"/>
              <a:t>statement</a:t>
            </a:r>
            <a:endParaRPr lang="en-US" altLang="ko-KR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00608" y="188640"/>
            <a:ext cx="8686800" cy="864096"/>
          </a:xfrm>
        </p:spPr>
        <p:txBody>
          <a:bodyPr/>
          <a:lstStyle/>
          <a:p>
            <a:pPr eaLnBrk="1" hangingPunct="1"/>
            <a:r>
              <a:rPr kumimoji="0" lang="en-US" altLang="ko-KR" sz="2800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Selected Signal Assignment </a:t>
            </a:r>
            <a:r>
              <a:rPr kumimoji="0" lang="en-US" altLang="ko-KR" sz="28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 -</a:t>
            </a:r>
            <a:r>
              <a:rPr kumimoji="0" lang="en-US" altLang="ko-KR" sz="2800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ko-KR" sz="28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with select</a:t>
            </a:r>
            <a:r>
              <a:rPr kumimoji="0" lang="en-US" altLang="ko-KR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ko-KR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ko-KR" sz="2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kumimoji="0" lang="en-US" altLang="ko-KR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Concurrent</a:t>
            </a:r>
            <a:r>
              <a:rPr kumimoji="0" lang="en-US" altLang="ko-KR" sz="20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Statements)</a:t>
            </a:r>
            <a:endParaRPr kumimoji="0" lang="en-US" altLang="ko-KR" sz="28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06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608" y="1268760"/>
            <a:ext cx="8447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: 4-to-1 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MUX </a:t>
            </a:r>
            <a:endParaRPr lang="en-US" altLang="ko-KR" sz="20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628800"/>
            <a:ext cx="8614563" cy="4616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 </a:t>
            </a:r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library declaration</a:t>
            </a:r>
          </a:p>
          <a:p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library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IEEE;</a:t>
            </a:r>
          </a:p>
          <a:p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IEEE.std_logic_1164.all;</a:t>
            </a:r>
          </a:p>
          <a:p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--entity</a:t>
            </a:r>
          </a:p>
          <a:p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entity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my_4to1_mux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  <a:endParaRPr lang="en-US" altLang="ko-KR" sz="1400" dirty="0">
              <a:solidFill>
                <a:srgbClr val="3333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port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(I3, I2, I1, I0: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A,B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altLang="ko-KR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F: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my_4to1_mux;</a:t>
            </a:r>
          </a:p>
          <a:p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--architecture</a:t>
            </a:r>
          </a:p>
          <a:p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architecture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mux4to1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of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my_4to1_mux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</a:p>
          <a:p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signal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sel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std_logic_vector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(1 </a:t>
            </a:r>
            <a:r>
              <a:rPr lang="en-US" altLang="ko-KR" sz="1400" dirty="0" err="1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downto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0);</a:t>
            </a:r>
          </a:p>
          <a:p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sel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&lt;= A&amp;B;</a:t>
            </a:r>
          </a:p>
          <a:p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sel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</a:t>
            </a:r>
          </a:p>
          <a:p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F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&lt;= I0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"00", </a:t>
            </a:r>
          </a:p>
          <a:p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I1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"01", </a:t>
            </a:r>
            <a:endParaRPr lang="en-US" altLang="ko-KR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I2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"10", </a:t>
            </a:r>
          </a:p>
          <a:p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I3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"11", </a:t>
            </a:r>
          </a:p>
          <a:p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'0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'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 others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mux4to1;</a:t>
            </a:r>
            <a:endParaRPr lang="ko-KR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80186"/>
            <a:ext cx="1325436" cy="19749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0608" y="188640"/>
            <a:ext cx="8686800" cy="864096"/>
          </a:xfrm>
        </p:spPr>
        <p:txBody>
          <a:bodyPr/>
          <a:lstStyle/>
          <a:p>
            <a:pPr eaLnBrk="1" hangingPunct="1"/>
            <a:r>
              <a:rPr kumimoji="0" lang="en-US" altLang="ko-KR" sz="2800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Selected Signal Assignment </a:t>
            </a:r>
            <a:r>
              <a:rPr kumimoji="0" lang="en-US" altLang="ko-KR" sz="28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 -</a:t>
            </a:r>
            <a:r>
              <a:rPr kumimoji="0" lang="en-US" altLang="ko-KR" sz="2800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ko-KR" sz="28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with select</a:t>
            </a:r>
            <a:r>
              <a:rPr kumimoji="0" lang="en-US" altLang="ko-KR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ko-KR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ko-KR" sz="2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kumimoji="0" lang="en-US" altLang="ko-KR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Concurrent</a:t>
            </a:r>
            <a:r>
              <a:rPr kumimoji="0" lang="en-US" altLang="ko-KR" sz="20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Statements)</a:t>
            </a:r>
            <a:endParaRPr kumimoji="0" lang="en-US" altLang="ko-KR" sz="28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28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3600" smtClean="0">
                <a:solidFill>
                  <a:srgbClr val="3333FF"/>
                </a:solidFill>
              </a:rPr>
              <a:t>Objectives</a:t>
            </a:r>
          </a:p>
        </p:txBody>
      </p:sp>
      <p:sp>
        <p:nvSpPr>
          <p:cNvPr id="3075" name="Rectangle 29"/>
          <p:cNvSpPr>
            <a:spLocks noChangeArrowheads="1"/>
          </p:cNvSpPr>
          <p:nvPr/>
        </p:nvSpPr>
        <p:spPr bwMode="auto">
          <a:xfrm>
            <a:off x="152400" y="1700213"/>
            <a:ext cx="8839200" cy="4852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ko-KR" sz="1900"/>
              <a:t>Represent gates and combinational logic by concurrent VHDL statements.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9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900"/>
              <a:t>2. Given a set of concurrent VHDL statements, draw the corresponding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900"/>
              <a:t>   combinational logic circuit,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9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900"/>
              <a:t>3. Write a VHDL module for a combinational circuit.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9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900"/>
              <a:t>4. Compile and simulate a VHDL module.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9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900"/>
              <a:t>5. Use the basic VHDL operators and understand their order of precedence.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9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900"/>
              <a:t>6. Use the VHDL types : bit, bit_vector, Boolean, and integer.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900"/>
              <a:t>    Define and use an array-type.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9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900"/>
              <a:t>7. Use IEEE Standard Logic. Use std_logic_vectors, together with overloaded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900"/>
              <a:t>    operators, to perform arithmetic operations.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403" y="1691699"/>
            <a:ext cx="8614563" cy="37548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 </a:t>
            </a:r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library declaration</a:t>
            </a:r>
          </a:p>
          <a:p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library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IEEE;</a:t>
            </a:r>
          </a:p>
          <a:p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IEEE.std_logic_1164.all;</a:t>
            </a:r>
          </a:p>
          <a:p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--entity</a:t>
            </a:r>
          </a:p>
          <a:p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entity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my_ckt_f3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</a:p>
          <a:p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port(L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, M,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N: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F3: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my_ckt_f3;</a:t>
            </a:r>
          </a:p>
          <a:p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--architecture</a:t>
            </a:r>
          </a:p>
          <a:p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architecture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f3_2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of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my_ckt_f3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</a:p>
          <a:p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signal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sig: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std_logic_vector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(2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downto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0); -- local </a:t>
            </a:r>
          </a:p>
          <a:p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  sig &lt;=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&amp; M &amp;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N; </a:t>
            </a:r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 concatenation operator</a:t>
            </a:r>
          </a:p>
          <a:p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ko-K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sig </a:t>
            </a:r>
            <a:r>
              <a:rPr lang="en-US" altLang="ko-K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</a:t>
            </a:r>
          </a:p>
          <a:p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  F3 &lt;= '1' </a:t>
            </a:r>
            <a:r>
              <a:rPr lang="en-US" altLang="ko-K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"001" </a:t>
            </a:r>
            <a:r>
              <a:rPr lang="en-US" altLang="ko-K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|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"110" </a:t>
            </a:r>
            <a:r>
              <a:rPr lang="en-US" altLang="ko-K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|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"111"</a:t>
            </a:r>
            <a:r>
              <a:rPr lang="en-US" altLang="ko-K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'0' </a:t>
            </a:r>
            <a:r>
              <a:rPr lang="en-US" altLang="ko-K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others</a:t>
            </a:r>
            <a:r>
              <a:rPr lang="en-US" altLang="ko-K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f3_2;</a:t>
            </a:r>
            <a:endParaRPr lang="ko-KR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0608" y="1268760"/>
                <a:ext cx="84478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  <a:r>
                  <a:rPr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ko-KR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Selected signal assignment statement: 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en-US" altLang="ko-KR" sz="20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3=</m:t>
                    </m:r>
                    <m:sSup>
                      <m:sSupPr>
                        <m:ctrlPr>
                          <a:rPr lang="en-US" altLang="ko-KR" sz="20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e>
                      <m:sup>
                        <m:r>
                          <a:rPr lang="en-US" altLang="ko-KR" sz="20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altLang="ko-KR" sz="20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altLang="ko-KR" sz="20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altLang="ko-KR" sz="20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′∙</m:t>
                    </m:r>
                    <m:r>
                      <a:rPr lang="en-US" altLang="ko-KR" sz="20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ko-KR" sz="20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ko-KR" sz="20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ko-KR" sz="20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altLang="ko-KR" sz="20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endParaRPr lang="en-US" altLang="ko-KR" sz="2000" dirty="0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08" y="1268760"/>
                <a:ext cx="8447856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722" t="-6061" b="-272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4149080"/>
            <a:ext cx="2796320" cy="1215922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0608" y="188640"/>
            <a:ext cx="8686800" cy="864096"/>
          </a:xfrm>
        </p:spPr>
        <p:txBody>
          <a:bodyPr/>
          <a:lstStyle/>
          <a:p>
            <a:pPr eaLnBrk="1" hangingPunct="1"/>
            <a:r>
              <a:rPr kumimoji="0" lang="en-US" altLang="ko-KR" sz="2800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Selected Signal Assignment </a:t>
            </a:r>
            <a:r>
              <a:rPr kumimoji="0" lang="en-US" altLang="ko-KR" sz="28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 -</a:t>
            </a:r>
            <a:r>
              <a:rPr kumimoji="0" lang="en-US" altLang="ko-KR" sz="2800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ko-KR" sz="28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with select</a:t>
            </a:r>
            <a:r>
              <a:rPr kumimoji="0" lang="en-US" altLang="ko-KR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ko-KR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ko-KR" sz="2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kumimoji="0" lang="en-US" altLang="ko-KR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Concurrent</a:t>
            </a:r>
            <a:r>
              <a:rPr kumimoji="0" lang="en-US" altLang="ko-KR" sz="20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Statements)</a:t>
            </a:r>
            <a:endParaRPr kumimoji="0" lang="en-US" altLang="ko-KR" sz="28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20072" y="1772816"/>
                <a:ext cx="3600400" cy="1407565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eqArrPr>
                        <m:e>
                          <m:r>
                            <a:rPr lang="en-US" altLang="ko-K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  <m:r>
                            <a:rPr lang="en-US" altLang="ko-K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3&amp;=</m:t>
                          </m:r>
                          <m:sSup>
                            <m:sSupPr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e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&amp;=</m:t>
                          </m:r>
                          <m:sSup>
                            <m:sSupPr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ko-K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ko-K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altLang="ko-K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e>
                          </m:d>
                        </m:e>
                        <m:e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&amp;=</m:t>
                          </m:r>
                          <m:sSup>
                            <m:sSupPr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  <m:r>
                            <a:rPr lang="en-US" altLang="ko-K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e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&amp;=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altLang="ko-K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altLang="ko-K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1, 6, 7</m:t>
                                  </m:r>
                                </m:e>
                              </m:d>
                            </m:e>
                          </m:nary>
                        </m:e>
                      </m:eqArr>
                    </m:oMath>
                  </m:oMathPara>
                </a14:m>
                <a:endParaRPr lang="en-US" altLang="ko-KR" b="0" dirty="0" smtClean="0">
                  <a:solidFill>
                    <a:schemeClr val="tx1"/>
                  </a:solidFill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772816"/>
                <a:ext cx="3600400" cy="14075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53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439738" y="1592263"/>
            <a:ext cx="8380412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ko-KR">
                <a:solidFill>
                  <a:schemeClr val="tx2"/>
                </a:solidFill>
              </a:rPr>
              <a:t>Example: Entity</a:t>
            </a:r>
            <a:r>
              <a:rPr kumimoji="0" lang="en-US" altLang="ko-KR"/>
              <a:t> and </a:t>
            </a:r>
            <a:r>
              <a:rPr kumimoji="0" lang="en-US" altLang="ko-KR">
                <a:solidFill>
                  <a:schemeClr val="tx2"/>
                </a:solidFill>
              </a:rPr>
              <a:t>Architecture Declaration for A Full Adder Module</a:t>
            </a: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539553" y="3937219"/>
            <a:ext cx="7632847" cy="1520416"/>
          </a:xfrm>
          <a:prstGeom prst="rect">
            <a:avLst/>
          </a:prstGeom>
          <a:solidFill>
            <a:srgbClr val="FFFF00">
              <a:alpha val="16000"/>
            </a:srgbClr>
          </a:solidFill>
          <a:ln>
            <a:solidFill>
              <a:srgbClr val="983D0A"/>
            </a:solidFill>
          </a:ln>
          <a:extLst/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architecture 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Equations 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of </a:t>
            </a:r>
            <a:r>
              <a:rPr lang="en-US" altLang="ko-K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FullAdder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</a:p>
          <a:p>
            <a:pPr eaLnBrk="1" hangingPunct="1">
              <a:buFontTx/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--concurrent assignment statements</a:t>
            </a:r>
          </a:p>
          <a:p>
            <a:pPr eaLnBrk="1" hangingPunct="1">
              <a:buFontTx/>
              <a:buNone/>
            </a:pP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   Sum &lt;= X </a:t>
            </a:r>
            <a:r>
              <a:rPr lang="en-US" altLang="ko-KR" sz="1600" dirty="0" err="1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xor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Y </a:t>
            </a:r>
            <a:r>
              <a:rPr lang="en-US" altLang="ko-KR" sz="1600" dirty="0" err="1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xor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Cin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after 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10 ns;</a:t>
            </a:r>
          </a:p>
          <a:p>
            <a:pPr eaLnBrk="1" hangingPunct="1">
              <a:buFontTx/>
              <a:buNone/>
            </a:pP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ko-K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 &lt;=(X 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 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Y) 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or 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(X 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 </a:t>
            </a:r>
            <a:r>
              <a:rPr lang="en-US" altLang="ko-K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Cin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or 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(Y 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 </a:t>
            </a:r>
            <a:r>
              <a:rPr lang="en-US" altLang="ko-K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Cin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after 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10 ns;</a:t>
            </a:r>
          </a:p>
          <a:p>
            <a:pPr eaLnBrk="1" hangingPunct="1">
              <a:buFontTx/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Equations;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Structural</a:t>
            </a:r>
            <a:r>
              <a:rPr kumimoji="0" lang="en-US" altLang="ko-KR" sz="3600" dirty="0" smtClean="0">
                <a:solidFill>
                  <a:srgbClr val="FF0000"/>
                </a:solidFill>
              </a:rPr>
              <a:t> </a:t>
            </a:r>
            <a:r>
              <a:rPr kumimoji="0" lang="en-US" altLang="ko-KR" sz="3600" dirty="0" smtClean="0">
                <a:solidFill>
                  <a:srgbClr val="3333FF"/>
                </a:solidFill>
              </a:rPr>
              <a:t>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20588" y="2440221"/>
            <a:ext cx="3550972" cy="1077218"/>
          </a:xfrm>
          <a:prstGeom prst="rect">
            <a:avLst/>
          </a:prstGeom>
          <a:solidFill>
            <a:schemeClr val="accent6">
              <a:lumMod val="20000"/>
              <a:lumOff val="80000"/>
              <a:alpha val="19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entity</a:t>
            </a:r>
            <a:r>
              <a:rPr lang="en-US" altLang="ko-KR" dirty="0">
                <a:solidFill>
                  <a:srgbClr val="00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FullAdder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</a:p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ko-KR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port</a:t>
            </a:r>
            <a:r>
              <a:rPr lang="en-US" altLang="ko-KR" dirty="0" smtClean="0">
                <a:solidFill>
                  <a:srgbClr val="00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(X, Y, </a:t>
            </a:r>
            <a:r>
              <a:rPr lang="en-US" altLang="ko-KR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Cin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bit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altLang="ko-KR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, Sum: </a:t>
            </a:r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altLang="ko-KR" dirty="0">
                <a:solidFill>
                  <a:srgbClr val="00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bit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altLang="ko-KR" dirty="0">
                <a:solidFill>
                  <a:srgbClr val="00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two_gates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altLang="ko-KR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426848" y="2419272"/>
            <a:ext cx="3243036" cy="834480"/>
            <a:chOff x="2394519" y="5834880"/>
            <a:chExt cx="3243036" cy="834480"/>
          </a:xfrm>
        </p:grpSpPr>
        <p:sp>
          <p:nvSpPr>
            <p:cNvPr id="2" name="직사각형 1"/>
            <p:cNvSpPr/>
            <p:nvPr/>
          </p:nvSpPr>
          <p:spPr>
            <a:xfrm>
              <a:off x="3347864" y="5897610"/>
              <a:ext cx="1224136" cy="771750"/>
            </a:xfrm>
            <a:prstGeom prst="rect">
              <a:avLst/>
            </a:prstGeom>
            <a:solidFill>
              <a:srgbClr val="92D050">
                <a:alpha val="10000"/>
              </a:srgbClr>
            </a:solidFill>
            <a:ln w="12700">
              <a:solidFill>
                <a:srgbClr val="983D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FullAdder</a:t>
              </a:r>
              <a:endParaRPr lang="ko-KR" alt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4" name="직선 화살표 연결선 3"/>
            <p:cNvCxnSpPr/>
            <p:nvPr/>
          </p:nvCxnSpPr>
          <p:spPr>
            <a:xfrm>
              <a:off x="2843808" y="6021288"/>
              <a:ext cx="50405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2618940" y="5834880"/>
              <a:ext cx="2968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X</a:t>
              </a:r>
              <a:endParaRPr lang="ko-KR" alt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12" name="직선 화살표 연결선 11"/>
            <p:cNvCxnSpPr/>
            <p:nvPr/>
          </p:nvCxnSpPr>
          <p:spPr>
            <a:xfrm>
              <a:off x="2843808" y="6252928"/>
              <a:ext cx="50405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618940" y="6062455"/>
              <a:ext cx="2968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latin typeface="Consolas" panose="020B0609020204030204" pitchFamily="49" charset="0"/>
                  <a:cs typeface="Consolas" panose="020B0609020204030204" pitchFamily="49" charset="0"/>
                </a:rPr>
                <a:t>Y</a:t>
              </a:r>
              <a:endParaRPr lang="ko-KR" alt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14" name="직선 화살표 연결선 13"/>
            <p:cNvCxnSpPr/>
            <p:nvPr/>
          </p:nvCxnSpPr>
          <p:spPr>
            <a:xfrm>
              <a:off x="2843808" y="6484568"/>
              <a:ext cx="50405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394519" y="6290030"/>
              <a:ext cx="5212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Cin</a:t>
              </a:r>
              <a:endParaRPr lang="ko-KR" alt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16" name="직선 화살표 연결선 15"/>
            <p:cNvCxnSpPr/>
            <p:nvPr/>
          </p:nvCxnSpPr>
          <p:spPr>
            <a:xfrm>
              <a:off x="4572000" y="6055897"/>
              <a:ext cx="50405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6"/>
            <p:cNvCxnSpPr/>
            <p:nvPr/>
          </p:nvCxnSpPr>
          <p:spPr>
            <a:xfrm>
              <a:off x="4572000" y="6525344"/>
              <a:ext cx="50405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004048" y="5883260"/>
              <a:ext cx="6335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Cout</a:t>
              </a:r>
              <a:endParaRPr lang="ko-KR" alt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04048" y="6330806"/>
              <a:ext cx="5212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Sum</a:t>
              </a:r>
              <a:endParaRPr lang="ko-KR" alt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Structural</a:t>
            </a:r>
            <a:r>
              <a:rPr kumimoji="0" lang="en-US" altLang="ko-KR" sz="3600" dirty="0" smtClean="0">
                <a:solidFill>
                  <a:srgbClr val="FF0000"/>
                </a:solidFill>
              </a:rPr>
              <a:t> </a:t>
            </a:r>
            <a:r>
              <a:rPr kumimoji="0" lang="en-US" altLang="ko-KR" sz="3600" dirty="0" smtClean="0">
                <a:solidFill>
                  <a:srgbClr val="3333FF"/>
                </a:solidFill>
              </a:rPr>
              <a:t>Model</a:t>
            </a:r>
          </a:p>
        </p:txBody>
      </p:sp>
      <p:pic>
        <p:nvPicPr>
          <p:cNvPr id="2150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81300"/>
            <a:ext cx="82804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95288" y="1700213"/>
            <a:ext cx="5761037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ko-KR">
                <a:solidFill>
                  <a:schemeClr val="tx2"/>
                </a:solidFill>
              </a:rPr>
              <a:t>Application of the </a:t>
            </a:r>
            <a:r>
              <a:rPr kumimoji="0" lang="en-US" altLang="ko-KR" b="1" i="1">
                <a:solidFill>
                  <a:schemeClr val="tx2"/>
                </a:solidFill>
                <a:latin typeface="Times New Roman" panose="02020603050405020304" pitchFamily="18" charset="0"/>
              </a:rPr>
              <a:t>FullAdder</a:t>
            </a:r>
            <a:r>
              <a:rPr kumimoji="0" lang="en-US" altLang="ko-KR">
                <a:solidFill>
                  <a:schemeClr val="tx2"/>
                </a:solidFill>
              </a:rPr>
              <a:t>: 4-Bit Full Adder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23850" y="1341438"/>
            <a:ext cx="6048350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ko-KR" dirty="0">
                <a:solidFill>
                  <a:schemeClr val="tx2"/>
                </a:solidFill>
              </a:rPr>
              <a:t>Structural Description of the 4-Bit Full </a:t>
            </a:r>
            <a:r>
              <a:rPr kumimoji="0" lang="en-US" altLang="ko-KR" dirty="0" smtClean="0">
                <a:solidFill>
                  <a:schemeClr val="tx2"/>
                </a:solidFill>
              </a:rPr>
              <a:t>Adder (1 / 2)</a:t>
            </a:r>
            <a:endParaRPr kumimoji="0" lang="en-US" altLang="ko-KR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850" y="1916832"/>
            <a:ext cx="7416502" cy="40318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 </a:t>
            </a:r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library declaration</a:t>
            </a:r>
          </a:p>
          <a:p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library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IEEE;</a:t>
            </a:r>
          </a:p>
          <a:p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IEEE.std_logic_1164.all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endParaRPr lang="en-US" altLang="ko-K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--entity</a:t>
            </a:r>
          </a:p>
          <a:p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entity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full_adder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</a:p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port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(X, Y,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Cin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ko-KR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, Sum: </a:t>
            </a:r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full_adder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endParaRPr lang="en-US" altLang="ko-K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--architecture</a:t>
            </a:r>
          </a:p>
          <a:p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architecture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my_fa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of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full_adder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</a:p>
          <a:p>
            <a:r>
              <a:rPr lang="en-US" altLang="ko-KR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  <a:endParaRPr lang="en-US" altLang="ko-KR" dirty="0">
              <a:solidFill>
                <a:srgbClr val="3333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Sum  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&lt;= X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xor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Y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xor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Cin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ko-KR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&lt;= (X and Y) or (X and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Cin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) or (Y and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Cin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my_fa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Structural</a:t>
            </a:r>
            <a:r>
              <a:rPr kumimoji="0" lang="en-US" altLang="ko-KR" sz="3600" dirty="0" smtClean="0">
                <a:solidFill>
                  <a:srgbClr val="FF0000"/>
                </a:solidFill>
              </a:rPr>
              <a:t> </a:t>
            </a:r>
            <a:r>
              <a:rPr kumimoji="0" lang="en-US" altLang="ko-KR" sz="3600" dirty="0" smtClean="0">
                <a:solidFill>
                  <a:srgbClr val="3333FF"/>
                </a:solidFill>
              </a:rPr>
              <a:t>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23850" y="1341438"/>
            <a:ext cx="6048350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ko-KR" dirty="0">
                <a:solidFill>
                  <a:schemeClr val="tx2"/>
                </a:solidFill>
              </a:rPr>
              <a:t>Structural Description of the 4-Bit Full </a:t>
            </a:r>
            <a:r>
              <a:rPr kumimoji="0" lang="en-US" altLang="ko-KR" dirty="0" smtClean="0">
                <a:solidFill>
                  <a:schemeClr val="tx2"/>
                </a:solidFill>
              </a:rPr>
              <a:t>Adder (2 / 2)</a:t>
            </a:r>
            <a:endParaRPr kumimoji="0" lang="en-US" altLang="ko-KR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850" y="1916832"/>
            <a:ext cx="8424614" cy="4832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 </a:t>
            </a:r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library declaration</a:t>
            </a:r>
          </a:p>
          <a:p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library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IEEE;</a:t>
            </a:r>
          </a:p>
          <a:p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IEEE.std_logic_1164.all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altLang="ko-KR" sz="14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</a:t>
            </a:r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entity for 4-bit FA</a:t>
            </a:r>
          </a:p>
          <a:p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entity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Adder4 is</a:t>
            </a:r>
          </a:p>
          <a:p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port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(A, B: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std_logic_vector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(3 </a:t>
            </a:r>
            <a:r>
              <a:rPr lang="en-US" altLang="ko-KR" sz="1400" dirty="0" err="1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downto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    Ci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ko-KR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S: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std_logic_vector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(3 </a:t>
            </a:r>
            <a:r>
              <a:rPr lang="en-US" altLang="ko-KR" sz="1400" dirty="0" err="1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downto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0);    Co: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Adder4;</a:t>
            </a:r>
          </a:p>
          <a:p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--architecture for 4-bit FA</a:t>
            </a:r>
          </a:p>
          <a:p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architecture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Structure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of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Adder4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</a:p>
          <a:p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component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FullAdder</a:t>
            </a:r>
            <a:endParaRPr lang="en-US" altLang="ko-KR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port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(X, Y,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Cin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ko-KR" sz="14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 </a:t>
            </a:r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Inputs</a:t>
            </a:r>
          </a:p>
          <a:p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altLang="ko-KR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, Sum: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 Outputs</a:t>
            </a:r>
          </a:p>
          <a:p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component;</a:t>
            </a:r>
          </a:p>
          <a:p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signal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C: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std_logic_vector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(3 </a:t>
            </a:r>
            <a:r>
              <a:rPr lang="en-US" altLang="ko-KR" sz="1400" dirty="0" err="1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downto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1);</a:t>
            </a:r>
          </a:p>
          <a:p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begin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 instantiate four copies of the </a:t>
            </a:r>
            <a:r>
              <a:rPr lang="en-US" altLang="ko-KR" sz="14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FullAdder</a:t>
            </a:r>
            <a:endParaRPr lang="en-US" altLang="ko-KR" sz="1400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FA0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FullAdder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port map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(A(0), B(0), Ci, C(1), S(0));</a:t>
            </a:r>
          </a:p>
          <a:p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FA1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FullAdder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port map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(A(1), B(1), C(1), C(2), S(1));</a:t>
            </a:r>
          </a:p>
          <a:p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FA2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FullAdder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port map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(A(2), B(2), C(2), C(3), S(2));</a:t>
            </a:r>
          </a:p>
          <a:p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FA3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FullAdder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port map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(A(3), B(3), C(3), Co, S(3));</a:t>
            </a:r>
          </a:p>
          <a:p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Structure;</a:t>
            </a:r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endParaRPr lang="ko-KR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Structural</a:t>
            </a:r>
            <a:r>
              <a:rPr kumimoji="0" lang="en-US" altLang="ko-KR" sz="3600" dirty="0" smtClean="0">
                <a:solidFill>
                  <a:srgbClr val="FF0000"/>
                </a:solidFill>
              </a:rPr>
              <a:t> </a:t>
            </a:r>
            <a:r>
              <a:rPr kumimoji="0" lang="en-US" altLang="ko-KR" sz="3600" dirty="0" smtClean="0">
                <a:solidFill>
                  <a:srgbClr val="3333FF"/>
                </a:solidFill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26281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762000" y="3532188"/>
            <a:ext cx="6781800" cy="954107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>
                <a:latin typeface="Consolas" panose="020B0609020204030204" pitchFamily="49" charset="0"/>
                <a:cs typeface="Consolas" panose="020B0609020204030204" pitchFamily="49" charset="0"/>
              </a:rPr>
              <a:t>component</a:t>
            </a:r>
            <a:r>
              <a:rPr lang="en-US" altLang="ko-KR" sz="1800">
                <a:latin typeface="Consolas" panose="020B0609020204030204" pitchFamily="49" charset="0"/>
                <a:cs typeface="Consolas" panose="020B0609020204030204" pitchFamily="49" charset="0"/>
              </a:rPr>
              <a:t> component-name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ko-KR" sz="1800" b="1">
                <a:latin typeface="Consolas" panose="020B0609020204030204" pitchFamily="49" charset="0"/>
                <a:cs typeface="Consolas" panose="020B0609020204030204" pitchFamily="49" charset="0"/>
              </a:rPr>
              <a:t>port </a:t>
            </a:r>
            <a:r>
              <a:rPr lang="en-US" altLang="ko-KR" sz="1800">
                <a:latin typeface="Consolas" panose="020B0609020204030204" pitchFamily="49" charset="0"/>
                <a:cs typeface="Consolas" panose="020B0609020204030204" pitchFamily="49" charset="0"/>
              </a:rPr>
              <a:t>(list-of-interface-signals-and-their-types);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altLang="ko-KR" sz="18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800" b="1">
                <a:latin typeface="Consolas" panose="020B0609020204030204" pitchFamily="49" charset="0"/>
                <a:cs typeface="Consolas" panose="020B0609020204030204" pitchFamily="49" charset="0"/>
              </a:rPr>
              <a:t>component</a:t>
            </a:r>
            <a:r>
              <a:rPr lang="en-US" altLang="ko-KR" sz="180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762000" y="4581128"/>
            <a:ext cx="7410400" cy="369332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Consolas" panose="020B0609020204030204" pitchFamily="49" charset="0"/>
                <a:cs typeface="Consolas" panose="020B0609020204030204" pitchFamily="49" charset="0"/>
              </a:rPr>
              <a:t>label: component-name </a:t>
            </a:r>
            <a:r>
              <a:rPr lang="en-US" altLang="ko-KR" sz="1800" b="1">
                <a:latin typeface="Consolas" panose="020B0609020204030204" pitchFamily="49" charset="0"/>
                <a:cs typeface="Consolas" panose="020B0609020204030204" pitchFamily="49" charset="0"/>
              </a:rPr>
              <a:t>port</a:t>
            </a:r>
            <a:r>
              <a:rPr lang="en-US" altLang="ko-KR" sz="18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800" b="1">
                <a:latin typeface="Consolas" panose="020B0609020204030204" pitchFamily="49" charset="0"/>
                <a:cs typeface="Consolas" panose="020B0609020204030204" pitchFamily="49" charset="0"/>
              </a:rPr>
              <a:t>map</a:t>
            </a:r>
            <a:r>
              <a:rPr lang="en-US" altLang="ko-KR" sz="1800">
                <a:latin typeface="Consolas" panose="020B0609020204030204" pitchFamily="49" charset="0"/>
                <a:cs typeface="Consolas" panose="020B0609020204030204" pitchFamily="49" charset="0"/>
              </a:rPr>
              <a:t> (list-of-actual-signals);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3600" dirty="0" smtClean="0">
                <a:solidFill>
                  <a:srgbClr val="3333FF"/>
                </a:solidFill>
              </a:rPr>
              <a:t>VHDL </a:t>
            </a:r>
            <a:r>
              <a:rPr kumimoji="0" lang="en-US" altLang="ko-KR" sz="3600" dirty="0">
                <a:solidFill>
                  <a:srgbClr val="3333FF"/>
                </a:solidFill>
              </a:rPr>
              <a:t>Modules - Component</a:t>
            </a:r>
            <a:r>
              <a:rPr kumimoji="0" lang="en-US" altLang="ko-KR" sz="3600" dirty="0">
                <a:solidFill>
                  <a:srgbClr val="3333FF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68313" y="1700213"/>
            <a:ext cx="8280400" cy="7016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ko-KR">
                <a:solidFill>
                  <a:schemeClr val="tx2"/>
                </a:solidFill>
              </a:rPr>
              <a:t>Components used within the architecture are declared at the </a:t>
            </a:r>
            <a:r>
              <a:rPr kumimoji="0" lang="en-US" altLang="ko-KR" i="1">
                <a:solidFill>
                  <a:schemeClr val="tx2"/>
                </a:solidFill>
              </a:rPr>
              <a:t>beginning</a:t>
            </a:r>
            <a:r>
              <a:rPr kumimoji="0" lang="en-US" altLang="ko-KR">
                <a:solidFill>
                  <a:schemeClr val="tx2"/>
                </a:solidFill>
              </a:rPr>
              <a:t> of the architecture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68313" y="3068638"/>
            <a:ext cx="4103687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ko-KR">
                <a:solidFill>
                  <a:schemeClr val="tx2"/>
                </a:solidFill>
              </a:rPr>
              <a:t>Components Declaration 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3600" dirty="0" smtClean="0">
                <a:solidFill>
                  <a:srgbClr val="3333FF"/>
                </a:solidFill>
              </a:rPr>
              <a:t>Signals and Constants</a:t>
            </a:r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609600" y="2168525"/>
            <a:ext cx="8139113" cy="338554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600" b="1">
                <a:latin typeface="Consolas" panose="020B0609020204030204" pitchFamily="49" charset="0"/>
                <a:cs typeface="Consolas" panose="020B0609020204030204" pitchFamily="49" charset="0"/>
              </a:rPr>
              <a:t>signal</a:t>
            </a:r>
            <a:r>
              <a:rPr lang="en-US" altLang="ko-KR" sz="1600">
                <a:latin typeface="Consolas" panose="020B0609020204030204" pitchFamily="49" charset="0"/>
                <a:cs typeface="Consolas" panose="020B0609020204030204" pitchFamily="49" charset="0"/>
              </a:rPr>
              <a:t> list_of_signal_names: type_name [</a:t>
            </a:r>
            <a:r>
              <a:rPr lang="en-US" altLang="ko-KR" sz="160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constraint</a:t>
            </a:r>
            <a:r>
              <a:rPr lang="en-US" altLang="ko-KR" sz="1600">
                <a:latin typeface="Consolas" panose="020B0609020204030204" pitchFamily="49" charset="0"/>
                <a:cs typeface="Consolas" panose="020B0609020204030204" pitchFamily="49" charset="0"/>
              </a:rPr>
              <a:t>] [:= initial_value];</a:t>
            </a:r>
          </a:p>
        </p:txBody>
      </p:sp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467544" y="3789363"/>
            <a:ext cx="8066088" cy="544765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Consolas" panose="020B0609020204030204" pitchFamily="49" charset="0"/>
                <a:cs typeface="Consolas" panose="020B0609020204030204" pitchFamily="49" charset="0"/>
              </a:rPr>
              <a:t>signal</a:t>
            </a:r>
            <a:r>
              <a:rPr lang="en-US" altLang="ko-KR" sz="1400">
                <a:latin typeface="Consolas" panose="020B0609020204030204" pitchFamily="49" charset="0"/>
                <a:cs typeface="Consolas" panose="020B0609020204030204" pitchFamily="49" charset="0"/>
              </a:rPr>
              <a:t> A,B,C: bit_vector(3 </a:t>
            </a:r>
            <a:r>
              <a:rPr lang="en-US" altLang="ko-KR" sz="1400" b="1">
                <a:latin typeface="Consolas" panose="020B0609020204030204" pitchFamily="49" charset="0"/>
                <a:cs typeface="Consolas" panose="020B0609020204030204" pitchFamily="49" charset="0"/>
              </a:rPr>
              <a:t>downto</a:t>
            </a:r>
            <a:r>
              <a:rPr lang="en-US" altLang="ko-KR" sz="1400">
                <a:latin typeface="Consolas" panose="020B0609020204030204" pitchFamily="49" charset="0"/>
                <a:cs typeface="Consolas" panose="020B0609020204030204" pitchFamily="49" charset="0"/>
              </a:rPr>
              <a:t> 0):= “1111”;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ko-KR" sz="1400">
                <a:latin typeface="Consolas" panose="020B0609020204030204" pitchFamily="49" charset="0"/>
                <a:cs typeface="Consolas" panose="020B0609020204030204" pitchFamily="49" charset="0"/>
              </a:rPr>
              <a:t>-- A, B, and C are 4-bit vectors dimensioned 3 downto 0 and initialized to 1111.</a:t>
            </a:r>
          </a:p>
        </p:txBody>
      </p:sp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469132" y="4437112"/>
            <a:ext cx="8066088" cy="523220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400" b="1">
                <a:latin typeface="Consolas" panose="020B0609020204030204" pitchFamily="49" charset="0"/>
                <a:cs typeface="Consolas" panose="020B0609020204030204" pitchFamily="49" charset="0"/>
              </a:rPr>
              <a:t>signal</a:t>
            </a:r>
            <a:r>
              <a:rPr lang="en-US" altLang="ko-KR" sz="1400">
                <a:latin typeface="Consolas" panose="020B0609020204030204" pitchFamily="49" charset="0"/>
                <a:cs typeface="Consolas" panose="020B0609020204030204" pitchFamily="49" charset="0"/>
              </a:rPr>
              <a:t> E,F: integer </a:t>
            </a:r>
            <a:r>
              <a:rPr lang="en-US" altLang="ko-KR" sz="1400" b="1">
                <a:latin typeface="Consolas" panose="020B0609020204030204" pitchFamily="49" charset="0"/>
                <a:cs typeface="Consolas" panose="020B0609020204030204" pitchFamily="49" charset="0"/>
              </a:rPr>
              <a:t>range</a:t>
            </a:r>
            <a:r>
              <a:rPr lang="en-US" altLang="ko-KR" sz="1400">
                <a:latin typeface="Consolas" panose="020B0609020204030204" pitchFamily="49" charset="0"/>
                <a:cs typeface="Consolas" panose="020B0609020204030204" pitchFamily="49" charset="0"/>
              </a:rPr>
              <a:t> 0 </a:t>
            </a:r>
            <a:r>
              <a:rPr lang="en-US" altLang="ko-KR" sz="1400" b="1">
                <a:latin typeface="Consolas" panose="020B0609020204030204" pitchFamily="49" charset="0"/>
                <a:cs typeface="Consolas" panose="020B0609020204030204" pitchFamily="49" charset="0"/>
              </a:rPr>
              <a:t>to</a:t>
            </a:r>
            <a:r>
              <a:rPr lang="en-US" altLang="ko-KR" sz="1400">
                <a:latin typeface="Consolas" panose="020B0609020204030204" pitchFamily="49" charset="0"/>
                <a:cs typeface="Consolas" panose="020B0609020204030204" pitchFamily="49" charset="0"/>
              </a:rPr>
              <a:t> 15;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latin typeface="Consolas" panose="020B0609020204030204" pitchFamily="49" charset="0"/>
                <a:cs typeface="Consolas" panose="020B0609020204030204" pitchFamily="49" charset="0"/>
              </a:rPr>
              <a:t>-- E and F are integers range from 0 to 15, initialized by default to 0.</a:t>
            </a:r>
          </a:p>
        </p:txBody>
      </p:sp>
      <p:sp>
        <p:nvSpPr>
          <p:cNvPr id="28678" name="Text Box 14"/>
          <p:cNvSpPr txBox="1">
            <a:spLocks noChangeArrowheads="1"/>
          </p:cNvSpPr>
          <p:nvPr/>
        </p:nvSpPr>
        <p:spPr bwMode="auto">
          <a:xfrm>
            <a:off x="395288" y="1612900"/>
            <a:ext cx="4103687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ko-KR">
                <a:solidFill>
                  <a:schemeClr val="tx2"/>
                </a:solidFill>
              </a:rPr>
              <a:t>Internal Signal Declaration Form</a:t>
            </a:r>
          </a:p>
        </p:txBody>
      </p:sp>
      <p:sp>
        <p:nvSpPr>
          <p:cNvPr id="28679" name="Text Box 15"/>
          <p:cNvSpPr txBox="1">
            <a:spLocks noChangeArrowheads="1"/>
          </p:cNvSpPr>
          <p:nvPr/>
        </p:nvSpPr>
        <p:spPr bwMode="auto">
          <a:xfrm>
            <a:off x="468313" y="3213100"/>
            <a:ext cx="1296987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ko-KR">
                <a:solidFill>
                  <a:schemeClr val="tx2"/>
                </a:solidFill>
              </a:rPr>
              <a:t>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3600" dirty="0" smtClean="0">
                <a:solidFill>
                  <a:srgbClr val="3333FF"/>
                </a:solidFill>
              </a:rPr>
              <a:t>Signals and Constants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611188" y="1773238"/>
            <a:ext cx="8066087" cy="338554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600" b="1">
                <a:latin typeface="Consolas" panose="020B0609020204030204" pitchFamily="49" charset="0"/>
                <a:cs typeface="Consolas" panose="020B0609020204030204" pitchFamily="49" charset="0"/>
              </a:rPr>
              <a:t>constant </a:t>
            </a:r>
            <a:r>
              <a:rPr lang="en-US" altLang="ko-KR" sz="1600">
                <a:latin typeface="Consolas" panose="020B0609020204030204" pitchFamily="49" charset="0"/>
                <a:cs typeface="Consolas" panose="020B0609020204030204" pitchFamily="49" charset="0"/>
              </a:rPr>
              <a:t>constant_name: type_name [constraint] [:=constant_value];</a:t>
            </a:r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611188" y="2780680"/>
            <a:ext cx="6913562" cy="634020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600" b="1">
                <a:latin typeface="Consolas" panose="020B0609020204030204" pitchFamily="49" charset="0"/>
                <a:cs typeface="Consolas" panose="020B0609020204030204" pitchFamily="49" charset="0"/>
              </a:rPr>
              <a:t>constant </a:t>
            </a:r>
            <a:r>
              <a:rPr lang="en-US" altLang="ko-KR" sz="1600" i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limit</a:t>
            </a:r>
            <a:r>
              <a:rPr lang="en-US" altLang="ko-KR" sz="160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600">
                <a:latin typeface="Consolas" panose="020B0609020204030204" pitchFamily="49" charset="0"/>
                <a:cs typeface="Consolas" panose="020B0609020204030204" pitchFamily="49" charset="0"/>
              </a:rPr>
              <a:t>: integer := 17;</a:t>
            </a:r>
          </a:p>
          <a:p>
            <a:pPr eaLnBrk="1" hangingPunct="1">
              <a:buFontTx/>
              <a:buNone/>
            </a:pPr>
            <a:r>
              <a:rPr lang="en-US" altLang="ko-KR" sz="1600">
                <a:latin typeface="Consolas" panose="020B0609020204030204" pitchFamily="49" charset="0"/>
                <a:cs typeface="Consolas" panose="020B0609020204030204" pitchFamily="49" charset="0"/>
              </a:rPr>
              <a:t>-- A constant named limit of type integer with a value of 17</a:t>
            </a:r>
          </a:p>
        </p:txBody>
      </p:sp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611188" y="3502734"/>
            <a:ext cx="7561262" cy="707886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600" b="1">
                <a:latin typeface="Consolas" panose="020B0609020204030204" pitchFamily="49" charset="0"/>
                <a:cs typeface="Consolas" panose="020B0609020204030204" pitchFamily="49" charset="0"/>
              </a:rPr>
              <a:t>constant </a:t>
            </a:r>
            <a:r>
              <a:rPr lang="en-US" altLang="ko-KR" sz="1600">
                <a:latin typeface="Consolas" panose="020B0609020204030204" pitchFamily="49" charset="0"/>
                <a:cs typeface="Consolas" panose="020B0609020204030204" pitchFamily="49" charset="0"/>
              </a:rPr>
              <a:t>delay1 : time := 5 ns;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600">
                <a:latin typeface="Consolas" panose="020B0609020204030204" pitchFamily="49" charset="0"/>
                <a:cs typeface="Consolas" panose="020B0609020204030204" pitchFamily="49" charset="0"/>
              </a:rPr>
              <a:t> -- A constant named delay1 of type time with the value of 5 ns</a:t>
            </a:r>
          </a:p>
        </p:txBody>
      </p:sp>
      <p:sp>
        <p:nvSpPr>
          <p:cNvPr id="29702" name="Text Box 9"/>
          <p:cNvSpPr txBox="1">
            <a:spLocks noChangeArrowheads="1"/>
          </p:cNvSpPr>
          <p:nvPr/>
        </p:nvSpPr>
        <p:spPr bwMode="auto">
          <a:xfrm>
            <a:off x="684213" y="4868912"/>
            <a:ext cx="4754562" cy="338554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600">
                <a:latin typeface="Consolas" panose="020B0609020204030204" pitchFamily="49" charset="0"/>
                <a:cs typeface="Consolas" panose="020B0609020204030204" pitchFamily="49" charset="0"/>
              </a:rPr>
              <a:t>A&lt;=B</a:t>
            </a:r>
            <a:r>
              <a:rPr lang="en-US" altLang="ko-KR" sz="1600" b="1">
                <a:latin typeface="Consolas" panose="020B0609020204030204" pitchFamily="49" charset="0"/>
                <a:cs typeface="Consolas" panose="020B0609020204030204" pitchFamily="49" charset="0"/>
              </a:rPr>
              <a:t> after </a:t>
            </a:r>
            <a:r>
              <a:rPr lang="en-US" altLang="ko-KR" sz="1600" i="1">
                <a:latin typeface="Consolas" panose="020B0609020204030204" pitchFamily="49" charset="0"/>
                <a:cs typeface="Consolas" panose="020B0609020204030204" pitchFamily="49" charset="0"/>
              </a:rPr>
              <a:t>delay1</a:t>
            </a:r>
            <a:r>
              <a:rPr lang="en-US" altLang="ko-KR" sz="160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</p:txBody>
      </p:sp>
      <p:sp>
        <p:nvSpPr>
          <p:cNvPr id="29703" name="Text Box 10"/>
          <p:cNvSpPr txBox="1">
            <a:spLocks noChangeArrowheads="1"/>
          </p:cNvSpPr>
          <p:nvPr/>
        </p:nvSpPr>
        <p:spPr bwMode="auto">
          <a:xfrm>
            <a:off x="395288" y="1341438"/>
            <a:ext cx="4103687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ko-KR">
                <a:solidFill>
                  <a:schemeClr val="tx2"/>
                </a:solidFill>
              </a:rPr>
              <a:t>Constant Declaration Form</a:t>
            </a:r>
          </a:p>
        </p:txBody>
      </p:sp>
      <p:sp>
        <p:nvSpPr>
          <p:cNvPr id="29704" name="Text Box 11"/>
          <p:cNvSpPr txBox="1">
            <a:spLocks noChangeArrowheads="1"/>
          </p:cNvSpPr>
          <p:nvPr/>
        </p:nvSpPr>
        <p:spPr bwMode="auto">
          <a:xfrm>
            <a:off x="395288" y="2348880"/>
            <a:ext cx="1296987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ko-KR">
                <a:solidFill>
                  <a:schemeClr val="tx2"/>
                </a:solidFill>
              </a:rPr>
              <a:t>Example</a:t>
            </a:r>
          </a:p>
        </p:txBody>
      </p:sp>
      <p:sp>
        <p:nvSpPr>
          <p:cNvPr id="29705" name="Text Box 12"/>
          <p:cNvSpPr txBox="1">
            <a:spLocks noChangeArrowheads="1"/>
          </p:cNvSpPr>
          <p:nvPr/>
        </p:nvSpPr>
        <p:spPr bwMode="auto">
          <a:xfrm>
            <a:off x="468313" y="4437112"/>
            <a:ext cx="403225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ko-KR">
                <a:solidFill>
                  <a:schemeClr val="tx2"/>
                </a:solidFill>
              </a:rPr>
              <a:t>Example: Use of Constant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3600" dirty="0" smtClean="0">
                <a:solidFill>
                  <a:srgbClr val="3333FF"/>
                </a:solidFill>
              </a:rPr>
              <a:t>Signals and Constants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786765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ko-KR">
                <a:solidFill>
                  <a:schemeClr val="tx2"/>
                </a:solidFill>
              </a:rPr>
              <a:t>Predefined types that can be used as signals or constants</a:t>
            </a:r>
          </a:p>
        </p:txBody>
      </p:sp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304800" y="2133600"/>
            <a:ext cx="8382000" cy="3293209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16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bit	    </a:t>
            </a:r>
            <a:r>
              <a:rPr lang="en-US" altLang="ko-KR" sz="1600" dirty="0" smtClean="0"/>
              <a:t>‘</a:t>
            </a:r>
            <a:r>
              <a:rPr lang="en-US" altLang="ko-KR" sz="1600" dirty="0"/>
              <a:t>0’ or ‘1’</a:t>
            </a:r>
          </a:p>
          <a:p>
            <a:pPr eaLnBrk="1" hangingPunct="1">
              <a:buFontTx/>
              <a:buNone/>
            </a:pPr>
            <a:r>
              <a:rPr lang="en-US" altLang="ko-KR" sz="1600" dirty="0" err="1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altLang="ko-KR" sz="1600" dirty="0"/>
              <a:t>          FALSE or TRUE</a:t>
            </a:r>
          </a:p>
          <a:p>
            <a:pPr eaLnBrk="1" hangingPunct="1">
              <a:buFontTx/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integer</a:t>
            </a:r>
            <a:r>
              <a:rPr lang="en-US" altLang="ko-KR" sz="1600" dirty="0"/>
              <a:t>          </a:t>
            </a:r>
            <a:r>
              <a:rPr lang="en-US" altLang="ko-KR" sz="1600" dirty="0" smtClean="0"/>
              <a:t>An </a:t>
            </a:r>
            <a:r>
              <a:rPr lang="en-US" altLang="ko-KR" sz="1600" dirty="0"/>
              <a:t>integer in the range -(2</a:t>
            </a:r>
            <a:r>
              <a:rPr lang="en-US" altLang="ko-KR" sz="1600" baseline="30000" dirty="0"/>
              <a:t>31</a:t>
            </a:r>
            <a:r>
              <a:rPr lang="en-US" altLang="ko-KR" sz="1600" dirty="0"/>
              <a:t> -1) to +(2</a:t>
            </a:r>
            <a:r>
              <a:rPr lang="en-US" altLang="ko-KR" sz="1600" baseline="30000" dirty="0"/>
              <a:t>31</a:t>
            </a:r>
            <a:r>
              <a:rPr lang="en-US" altLang="ko-KR" sz="1600" dirty="0"/>
              <a:t> -1)</a:t>
            </a:r>
          </a:p>
          <a:p>
            <a:pPr eaLnBrk="1" hangingPunct="1">
              <a:buFontTx/>
              <a:buNone/>
            </a:pPr>
            <a:r>
              <a:rPr lang="en-US" altLang="ko-KR" sz="1600" dirty="0"/>
              <a:t>                        (some implementations support a wider range)</a:t>
            </a:r>
          </a:p>
          <a:p>
            <a:pPr eaLnBrk="1" hangingPunct="1">
              <a:buFontTx/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positive</a:t>
            </a:r>
            <a:r>
              <a:rPr lang="en-US" altLang="ko-KR" sz="1600" dirty="0"/>
              <a:t>     </a:t>
            </a:r>
            <a:r>
              <a:rPr lang="en-US" altLang="ko-KR" sz="1600" dirty="0" smtClean="0"/>
              <a:t>   An </a:t>
            </a:r>
            <a:r>
              <a:rPr lang="en-US" altLang="ko-KR" sz="1600" dirty="0"/>
              <a:t>integer in the range 1 to 2</a:t>
            </a:r>
            <a:r>
              <a:rPr lang="en-US" altLang="ko-KR" sz="1600" baseline="30000" dirty="0"/>
              <a:t>31</a:t>
            </a:r>
            <a:r>
              <a:rPr lang="en-US" altLang="ko-KR" sz="1600" dirty="0"/>
              <a:t>-1 (positive integers)</a:t>
            </a:r>
          </a:p>
          <a:p>
            <a:pPr eaLnBrk="1" hangingPunct="1">
              <a:buFontTx/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natural</a:t>
            </a:r>
            <a:r>
              <a:rPr lang="en-US" altLang="ko-KR" sz="1600" dirty="0"/>
              <a:t>          </a:t>
            </a:r>
            <a:r>
              <a:rPr lang="en-US" altLang="ko-KR" sz="1600" dirty="0" smtClean="0"/>
              <a:t>An </a:t>
            </a:r>
            <a:r>
              <a:rPr lang="en-US" altLang="ko-KR" sz="1600" dirty="0"/>
              <a:t>integer in the range 0 to 2</a:t>
            </a:r>
            <a:r>
              <a:rPr lang="en-US" altLang="ko-KR" sz="1600" baseline="30000" dirty="0"/>
              <a:t>31</a:t>
            </a:r>
            <a:r>
              <a:rPr lang="en-US" altLang="ko-KR" sz="1600" dirty="0"/>
              <a:t>-1 (positive integers and zero)</a:t>
            </a:r>
          </a:p>
          <a:p>
            <a:pPr eaLnBrk="1" hangingPunct="1">
              <a:buFontTx/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real</a:t>
            </a:r>
            <a:r>
              <a:rPr lang="en-US" altLang="ko-KR" sz="1600" b="1" dirty="0">
                <a:solidFill>
                  <a:srgbClr val="3333FF"/>
                </a:solidFill>
              </a:rPr>
              <a:t> </a:t>
            </a:r>
            <a:r>
              <a:rPr lang="en-US" altLang="ko-KR" sz="1600" dirty="0"/>
              <a:t>              </a:t>
            </a:r>
            <a:r>
              <a:rPr lang="en-US" altLang="ko-KR" sz="1600" dirty="0" smtClean="0"/>
              <a:t> Floating-point </a:t>
            </a:r>
            <a:r>
              <a:rPr lang="en-US" altLang="ko-KR" sz="1600" dirty="0"/>
              <a:t>number in the range -1.0E38 to +1.0E38</a:t>
            </a:r>
          </a:p>
          <a:p>
            <a:pPr eaLnBrk="1" hangingPunct="1">
              <a:buFontTx/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character</a:t>
            </a:r>
            <a:r>
              <a:rPr lang="en-US" altLang="ko-KR" sz="1600" dirty="0"/>
              <a:t>      </a:t>
            </a:r>
            <a:r>
              <a:rPr lang="en-US" altLang="ko-KR" sz="1600" dirty="0" smtClean="0"/>
              <a:t>Any </a:t>
            </a:r>
            <a:r>
              <a:rPr lang="en-US" altLang="ko-KR" sz="1600" dirty="0"/>
              <a:t>legal VHDL character including upper- and lower case letters,             </a:t>
            </a:r>
          </a:p>
          <a:p>
            <a:pPr eaLnBrk="1" hangingPunct="1">
              <a:buFontTx/>
              <a:buNone/>
            </a:pPr>
            <a:r>
              <a:rPr lang="en-US" altLang="ko-KR" sz="1600" dirty="0"/>
              <a:t>                       </a:t>
            </a:r>
            <a:r>
              <a:rPr lang="en-US" altLang="ko-KR" sz="1600" dirty="0" smtClean="0"/>
              <a:t>digits</a:t>
            </a:r>
            <a:r>
              <a:rPr lang="en-US" altLang="ko-KR" sz="1600" dirty="0"/>
              <a:t>, and special characters; each printable character must be</a:t>
            </a:r>
          </a:p>
          <a:p>
            <a:pPr eaLnBrk="1" hangingPunct="1">
              <a:buFontTx/>
              <a:buNone/>
            </a:pPr>
            <a:r>
              <a:rPr lang="en-US" altLang="ko-KR" sz="1600" dirty="0"/>
              <a:t>                       </a:t>
            </a:r>
            <a:r>
              <a:rPr lang="en-US" altLang="ko-KR" sz="1600" dirty="0" smtClean="0"/>
              <a:t>enclosed </a:t>
            </a:r>
            <a:r>
              <a:rPr lang="en-US" altLang="ko-KR" sz="1600" dirty="0"/>
              <a:t>in single quotes, e.g.,’d’,’7’,’+’</a:t>
            </a:r>
          </a:p>
          <a:p>
            <a:pPr eaLnBrk="1" hangingPunct="1">
              <a:buFontTx/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time</a:t>
            </a:r>
            <a:r>
              <a:rPr lang="en-US" altLang="ko-KR" sz="1600" b="1" dirty="0"/>
              <a:t>  </a:t>
            </a:r>
            <a:r>
              <a:rPr lang="en-US" altLang="ko-KR" sz="1600" dirty="0"/>
              <a:t>             </a:t>
            </a:r>
            <a:r>
              <a:rPr lang="en-US" altLang="ko-KR" sz="1600" dirty="0" smtClean="0"/>
              <a:t>An </a:t>
            </a:r>
            <a:r>
              <a:rPr lang="en-US" altLang="ko-KR" sz="1600" dirty="0"/>
              <a:t>integer with units fs, </a:t>
            </a:r>
            <a:r>
              <a:rPr lang="en-US" altLang="ko-KR" sz="1600" dirty="0" err="1"/>
              <a:t>ps</a:t>
            </a:r>
            <a:r>
              <a:rPr lang="en-US" altLang="ko-KR" sz="1600" dirty="0"/>
              <a:t>, ns, us, </a:t>
            </a:r>
            <a:r>
              <a:rPr lang="en-US" altLang="ko-KR" sz="1600" dirty="0" err="1"/>
              <a:t>ms</a:t>
            </a:r>
            <a:r>
              <a:rPr lang="en-US" altLang="ko-KR" sz="1600" dirty="0"/>
              <a:t>, sec, min, or </a:t>
            </a:r>
            <a:r>
              <a:rPr lang="en-US" altLang="ko-KR" sz="1600" dirty="0" err="1"/>
              <a:t>hr</a:t>
            </a:r>
            <a:endParaRPr lang="en-US" altLang="ko-K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274638"/>
            <a:ext cx="8435975" cy="1143000"/>
          </a:xfrm>
        </p:spPr>
        <p:txBody>
          <a:bodyPr/>
          <a:lstStyle/>
          <a:p>
            <a:pPr eaLnBrk="1" hangingPunct="1"/>
            <a:r>
              <a:rPr kumimoji="0" lang="en-US" altLang="ko-KR" sz="3600" dirty="0" smtClean="0">
                <a:solidFill>
                  <a:srgbClr val="3333FF"/>
                </a:solidFill>
              </a:rPr>
              <a:t>Signals and Constants</a:t>
            </a:r>
          </a:p>
        </p:txBody>
      </p:sp>
      <p:sp>
        <p:nvSpPr>
          <p:cNvPr id="31747" name="Text Box 19"/>
          <p:cNvSpPr txBox="1">
            <a:spLocks noChangeArrowheads="1"/>
          </p:cNvSpPr>
          <p:nvPr/>
        </p:nvSpPr>
        <p:spPr bwMode="auto">
          <a:xfrm>
            <a:off x="914400" y="2466975"/>
            <a:ext cx="6537920" cy="815608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 b="1"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r>
              <a:rPr lang="en-US" altLang="ko-KR" sz="1800">
                <a:latin typeface="Consolas" panose="020B0609020204030204" pitchFamily="49" charset="0"/>
                <a:cs typeface="Consolas" panose="020B0609020204030204" pitchFamily="49" charset="0"/>
              </a:rPr>
              <a:t> state_type </a:t>
            </a:r>
            <a:r>
              <a:rPr lang="en-US" altLang="ko-KR"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  <a:r>
              <a:rPr lang="en-US" altLang="ko-KR" sz="1800">
                <a:latin typeface="Consolas" panose="020B0609020204030204" pitchFamily="49" charset="0"/>
                <a:cs typeface="Consolas" panose="020B0609020204030204" pitchFamily="49" charset="0"/>
              </a:rPr>
              <a:t> (S0,S1,S2,S3,S4,S5);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 b="1">
                <a:latin typeface="Consolas" panose="020B0609020204030204" pitchFamily="49" charset="0"/>
                <a:cs typeface="Consolas" panose="020B0609020204030204" pitchFamily="49" charset="0"/>
              </a:rPr>
              <a:t>signal</a:t>
            </a:r>
            <a:r>
              <a:rPr lang="en-US" altLang="ko-KR" sz="18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80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</a:t>
            </a:r>
            <a:r>
              <a:rPr lang="en-US" altLang="ko-KR" sz="1800">
                <a:latin typeface="Consolas" panose="020B0609020204030204" pitchFamily="49" charset="0"/>
                <a:cs typeface="Consolas" panose="020B0609020204030204" pitchFamily="49" charset="0"/>
              </a:rPr>
              <a:t> : state_type := S1;</a:t>
            </a:r>
          </a:p>
        </p:txBody>
      </p:sp>
      <p:sp>
        <p:nvSpPr>
          <p:cNvPr id="31748" name="Text Box 20"/>
          <p:cNvSpPr txBox="1">
            <a:spLocks noChangeArrowheads="1"/>
          </p:cNvSpPr>
          <p:nvPr/>
        </p:nvSpPr>
        <p:spPr bwMode="auto">
          <a:xfrm>
            <a:off x="900113" y="3573463"/>
            <a:ext cx="2141732" cy="369332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Consolas" panose="020B0609020204030204" pitchFamily="49" charset="0"/>
                <a:cs typeface="Consolas" panose="020B0609020204030204" pitchFamily="49" charset="0"/>
              </a:rPr>
              <a:t>state &lt;= S3;</a:t>
            </a:r>
          </a:p>
        </p:txBody>
      </p:sp>
      <p:sp>
        <p:nvSpPr>
          <p:cNvPr id="31749" name="Text Box 21"/>
          <p:cNvSpPr txBox="1">
            <a:spLocks noChangeArrowheads="1"/>
          </p:cNvSpPr>
          <p:nvPr/>
        </p:nvSpPr>
        <p:spPr bwMode="auto">
          <a:xfrm>
            <a:off x="304800" y="1600200"/>
            <a:ext cx="700405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ko-KR">
                <a:solidFill>
                  <a:schemeClr val="tx2"/>
                </a:solidFill>
              </a:rPr>
              <a:t>Example of </a:t>
            </a:r>
            <a:r>
              <a:rPr kumimoji="0" lang="en-US" altLang="ko-KR" i="1">
                <a:solidFill>
                  <a:srgbClr val="FF0000"/>
                </a:solidFill>
              </a:rPr>
              <a:t>User-defined Types</a:t>
            </a:r>
            <a:r>
              <a:rPr kumimoji="0" lang="en-US" altLang="ko-KR" i="1">
                <a:solidFill>
                  <a:schemeClr val="tx2"/>
                </a:solidFill>
              </a:rPr>
              <a:t> – </a:t>
            </a:r>
            <a:r>
              <a:rPr kumimoji="0" lang="en-US" altLang="ko-KR"/>
              <a:t>enumeration 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3600">
                <a:solidFill>
                  <a:srgbClr val="3333FF"/>
                </a:solidFill>
              </a:rPr>
              <a:t>Introduction to VHDL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0825" y="1844675"/>
            <a:ext cx="8569325" cy="43211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ko-KR" i="1"/>
              <a:t>HDL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ko-KR"/>
              <a:t>Hardware Description Language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ko-KR"/>
              <a:t>Allows a digital system to be designed and debugged at a higher level  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ko-KR"/>
              <a:t>     before implementation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ko-KR" i="1"/>
              <a:t>VHDL</a:t>
            </a:r>
            <a:r>
              <a:rPr lang="en-US" altLang="ko-KR"/>
              <a:t> and </a:t>
            </a:r>
            <a:r>
              <a:rPr lang="en-US" altLang="ko-KR" i="1"/>
              <a:t>Verilog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endParaRPr lang="en-US" altLang="ko-KR"/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ko-KR" i="1"/>
              <a:t>VHDL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ko-KR"/>
              <a:t>VHSIC(Very High Speed IC) Hardware Description Language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ko-KR"/>
              <a:t>Can describe the Behavior Level, Data Flow Level, Structural Level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ko-KR"/>
              <a:t>Became an IEEE standard in 1987, revised in 1993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274638"/>
            <a:ext cx="8435975" cy="1143000"/>
          </a:xfrm>
        </p:spPr>
        <p:txBody>
          <a:bodyPr/>
          <a:lstStyle/>
          <a:p>
            <a:pPr eaLnBrk="1" hangingPunct="1"/>
            <a:r>
              <a:rPr kumimoji="0" lang="en-US" altLang="ko-KR" sz="3600" dirty="0" smtClean="0">
                <a:solidFill>
                  <a:srgbClr val="3333FF"/>
                </a:solidFill>
              </a:rPr>
              <a:t>Arrays</a:t>
            </a:r>
          </a:p>
        </p:txBody>
      </p:sp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755650" y="3068638"/>
            <a:ext cx="7848600" cy="369332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 SHORT_WORD </a:t>
            </a:r>
            <a:r>
              <a:rPr lang="en-US" altLang="ko-KR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array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 (15 </a:t>
            </a:r>
            <a:r>
              <a:rPr lang="en-US" altLang="ko-KR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downto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 0) </a:t>
            </a:r>
            <a:r>
              <a:rPr lang="en-US" altLang="ko-KR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of</a:t>
            </a:r>
            <a:r>
              <a:rPr lang="en-US" altLang="ko-KR" sz="1800" dirty="0">
                <a:latin typeface="Consolas" panose="020B0609020204030204" pitchFamily="49" charset="0"/>
                <a:cs typeface="Consolas" panose="020B0609020204030204" pitchFamily="49" charset="0"/>
              </a:rPr>
              <a:t> bit;</a:t>
            </a:r>
          </a:p>
        </p:txBody>
      </p:sp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755650" y="4129088"/>
            <a:ext cx="8280846" cy="738664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signal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DATA_WORD: SHORT_WORD;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-- DATA_WORD is a signal array of 16 bits, indexed 15 down to 0, initialized by default to all ‘0’ bits</a:t>
            </a:r>
          </a:p>
        </p:txBody>
      </p:sp>
      <p:sp>
        <p:nvSpPr>
          <p:cNvPr id="32773" name="Text Box 10"/>
          <p:cNvSpPr txBox="1">
            <a:spLocks noChangeArrowheads="1"/>
          </p:cNvSpPr>
          <p:nvPr/>
        </p:nvSpPr>
        <p:spPr bwMode="auto">
          <a:xfrm>
            <a:off x="468313" y="1341438"/>
            <a:ext cx="7004050" cy="1066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800100" indent="-34290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en-US" altLang="ko-KR">
                <a:solidFill>
                  <a:schemeClr val="tx2"/>
                </a:solidFill>
              </a:rPr>
              <a:t>In order to use an array in VHDL</a:t>
            </a:r>
          </a:p>
          <a:p>
            <a:pPr lvl="1" eaLnBrk="1" hangingPunct="1">
              <a:spcBef>
                <a:spcPct val="10000"/>
              </a:spcBef>
              <a:buFontTx/>
              <a:buAutoNum type="arabicPeriod"/>
            </a:pPr>
            <a:r>
              <a:rPr kumimoji="0" lang="en-US" altLang="ko-KR" sz="2000">
                <a:solidFill>
                  <a:schemeClr val="tx2"/>
                </a:solidFill>
              </a:rPr>
              <a:t>Declare an array </a:t>
            </a:r>
            <a:r>
              <a:rPr kumimoji="0" lang="en-US" altLang="ko-KR" sz="2000">
                <a:solidFill>
                  <a:srgbClr val="FF0000"/>
                </a:solidFill>
              </a:rPr>
              <a:t>type</a:t>
            </a:r>
          </a:p>
          <a:p>
            <a:pPr lvl="1" eaLnBrk="1" hangingPunct="1">
              <a:spcBef>
                <a:spcPct val="10000"/>
              </a:spcBef>
              <a:buFontTx/>
              <a:buAutoNum type="arabicPeriod"/>
            </a:pPr>
            <a:r>
              <a:rPr kumimoji="0" lang="en-US" altLang="ko-KR" sz="2000">
                <a:solidFill>
                  <a:schemeClr val="tx2"/>
                </a:solidFill>
              </a:rPr>
              <a:t>Declare an array </a:t>
            </a:r>
            <a:r>
              <a:rPr kumimoji="0" lang="en-US" altLang="ko-KR" sz="2000">
                <a:solidFill>
                  <a:srgbClr val="FF0000"/>
                </a:solidFill>
              </a:rPr>
              <a:t>object</a:t>
            </a:r>
          </a:p>
        </p:txBody>
      </p:sp>
      <p:sp>
        <p:nvSpPr>
          <p:cNvPr id="32774" name="Text Box 11"/>
          <p:cNvSpPr txBox="1">
            <a:spLocks noChangeArrowheads="1"/>
          </p:cNvSpPr>
          <p:nvPr/>
        </p:nvSpPr>
        <p:spPr bwMode="auto">
          <a:xfrm>
            <a:off x="468313" y="2636838"/>
            <a:ext cx="8135937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ko-KR">
                <a:solidFill>
                  <a:schemeClr val="tx2"/>
                </a:solidFill>
              </a:rPr>
              <a:t>Declaration of a one-dimensional array type named SHORT_WORD</a:t>
            </a:r>
            <a:endParaRPr kumimoji="0" lang="en-US" altLang="ko-KR"/>
          </a:p>
        </p:txBody>
      </p:sp>
      <p:sp>
        <p:nvSpPr>
          <p:cNvPr id="32775" name="Text Box 12"/>
          <p:cNvSpPr txBox="1">
            <a:spLocks noChangeArrowheads="1"/>
          </p:cNvSpPr>
          <p:nvPr/>
        </p:nvSpPr>
        <p:spPr bwMode="auto">
          <a:xfrm>
            <a:off x="468313" y="3644900"/>
            <a:ext cx="8135937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ko-KR">
                <a:solidFill>
                  <a:schemeClr val="tx2"/>
                </a:solidFill>
              </a:rPr>
              <a:t>Declaration of array objects of type SHORT_WORD</a:t>
            </a:r>
            <a:endParaRPr kumimoji="0" lang="en-US" altLang="ko-KR"/>
          </a:p>
        </p:txBody>
      </p:sp>
      <p:sp>
        <p:nvSpPr>
          <p:cNvPr id="32776" name="Text Box 13"/>
          <p:cNvSpPr txBox="1">
            <a:spLocks noChangeArrowheads="1"/>
          </p:cNvSpPr>
          <p:nvPr/>
        </p:nvSpPr>
        <p:spPr bwMode="auto">
          <a:xfrm>
            <a:off x="755650" y="4994012"/>
            <a:ext cx="7775575" cy="523220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signal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ALT_WORD: SHORT_WORD := “0101010101010101”;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-- ALT_WORD is a signal array of 16 bits which is initialized as above</a:t>
            </a:r>
          </a:p>
        </p:txBody>
      </p:sp>
      <p:sp>
        <p:nvSpPr>
          <p:cNvPr id="32777" name="Text Box 14"/>
          <p:cNvSpPr txBox="1">
            <a:spLocks noChangeArrowheads="1"/>
          </p:cNvSpPr>
          <p:nvPr/>
        </p:nvSpPr>
        <p:spPr bwMode="auto">
          <a:xfrm>
            <a:off x="755650" y="5661025"/>
            <a:ext cx="7775575" cy="781752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constant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ONE_WORD: SHORT_WORD := (</a:t>
            </a:r>
            <a:r>
              <a:rPr lang="en-US" altLang="ko-KR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others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=&gt;’1’);</a:t>
            </a:r>
          </a:p>
          <a:p>
            <a:pPr eaLnBrk="1" hangingPunct="1">
              <a:buFontTx/>
              <a:buNone/>
            </a:pP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--ONE_WORD is a constant array of 16 bits; all bits are set to ‘1’ by (</a:t>
            </a:r>
            <a:r>
              <a:rPr lang="en-US" altLang="ko-KR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others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=&gt;’1’)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274638"/>
            <a:ext cx="8435975" cy="1143000"/>
          </a:xfrm>
        </p:spPr>
        <p:txBody>
          <a:bodyPr/>
          <a:lstStyle/>
          <a:p>
            <a:pPr eaLnBrk="1" hangingPunct="1"/>
            <a:r>
              <a:rPr kumimoji="0" lang="en-US" altLang="ko-KR" sz="3600" dirty="0" smtClean="0">
                <a:solidFill>
                  <a:srgbClr val="3333FF"/>
                </a:solidFill>
              </a:rPr>
              <a:t>Arrays</a:t>
            </a:r>
          </a:p>
        </p:txBody>
      </p:sp>
      <p:sp>
        <p:nvSpPr>
          <p:cNvPr id="33795" name="Text Box 126"/>
          <p:cNvSpPr txBox="1">
            <a:spLocks noChangeArrowheads="1"/>
          </p:cNvSpPr>
          <p:nvPr/>
        </p:nvSpPr>
        <p:spPr bwMode="auto">
          <a:xfrm>
            <a:off x="900112" y="2349500"/>
            <a:ext cx="7272287" cy="707886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600" b="1"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r>
              <a:rPr lang="en-US" altLang="ko-KR" sz="1600">
                <a:latin typeface="Consolas" panose="020B0609020204030204" pitchFamily="49" charset="0"/>
                <a:cs typeface="Consolas" panose="020B0609020204030204" pitchFamily="49" charset="0"/>
              </a:rPr>
              <a:t> array_type_name </a:t>
            </a:r>
            <a:r>
              <a:rPr lang="en-US" altLang="ko-KR" sz="1600" b="1">
                <a:latin typeface="Consolas" panose="020B0609020204030204" pitchFamily="49" charset="0"/>
                <a:cs typeface="Consolas" panose="020B0609020204030204" pitchFamily="49" charset="0"/>
              </a:rPr>
              <a:t>is array</a:t>
            </a:r>
            <a:r>
              <a:rPr lang="en-US" altLang="ko-KR" sz="1600">
                <a:latin typeface="Consolas" panose="020B0609020204030204" pitchFamily="49" charset="0"/>
                <a:cs typeface="Consolas" panose="020B0609020204030204" pitchFamily="49" charset="0"/>
              </a:rPr>
              <a:t> index_range </a:t>
            </a:r>
            <a:r>
              <a:rPr lang="en-US" altLang="ko-KR" sz="1600" b="1">
                <a:latin typeface="Consolas" panose="020B0609020204030204" pitchFamily="49" charset="0"/>
                <a:cs typeface="Consolas" panose="020B0609020204030204" pitchFamily="49" charset="0"/>
              </a:rPr>
              <a:t>of</a:t>
            </a:r>
            <a:r>
              <a:rPr lang="en-US" altLang="ko-KR" sz="1600">
                <a:latin typeface="Consolas" panose="020B0609020204030204" pitchFamily="49" charset="0"/>
                <a:cs typeface="Consolas" panose="020B0609020204030204" pitchFamily="49" charset="0"/>
              </a:rPr>
              <a:t> element_type;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600" b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signal</a:t>
            </a:r>
            <a:r>
              <a:rPr lang="en-US" altLang="ko-KR" sz="1600">
                <a:latin typeface="Consolas" panose="020B0609020204030204" pitchFamily="49" charset="0"/>
                <a:cs typeface="Consolas" panose="020B0609020204030204" pitchFamily="49" charset="0"/>
              </a:rPr>
              <a:t> array_name: array_type_name[:= initial_values];</a:t>
            </a:r>
          </a:p>
        </p:txBody>
      </p:sp>
      <p:sp>
        <p:nvSpPr>
          <p:cNvPr id="33796" name="Text Box 132"/>
          <p:cNvSpPr txBox="1">
            <a:spLocks noChangeArrowheads="1"/>
          </p:cNvSpPr>
          <p:nvPr/>
        </p:nvSpPr>
        <p:spPr bwMode="auto">
          <a:xfrm>
            <a:off x="395288" y="1773238"/>
            <a:ext cx="74168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ko-KR">
                <a:solidFill>
                  <a:schemeClr val="tx2"/>
                </a:solidFill>
              </a:rPr>
              <a:t>General Form of Array Type and Array Object Declaration</a:t>
            </a:r>
          </a:p>
        </p:txBody>
      </p:sp>
      <p:sp>
        <p:nvSpPr>
          <p:cNvPr id="33797" name="Text Box 133"/>
          <p:cNvSpPr txBox="1">
            <a:spLocks noChangeArrowheads="1"/>
          </p:cNvSpPr>
          <p:nvPr/>
        </p:nvSpPr>
        <p:spPr bwMode="auto">
          <a:xfrm>
            <a:off x="1258888" y="3213100"/>
            <a:ext cx="6477000" cy="3667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 b="1">
                <a:solidFill>
                  <a:srgbClr val="FF0000"/>
                </a:solidFill>
              </a:rPr>
              <a:t>signal</a:t>
            </a:r>
            <a:r>
              <a:rPr lang="en-US" altLang="ko-KR" sz="1800"/>
              <a:t> may be replaced with </a:t>
            </a:r>
            <a:r>
              <a:rPr lang="en-US" altLang="ko-KR" sz="1800" b="1"/>
              <a:t>constant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3600" dirty="0" smtClean="0">
                <a:solidFill>
                  <a:srgbClr val="3333FF"/>
                </a:solidFill>
              </a:rPr>
              <a:t>Arrays</a:t>
            </a:r>
          </a:p>
        </p:txBody>
      </p:sp>
      <p:sp>
        <p:nvSpPr>
          <p:cNvPr id="34819" name="Text Box 32"/>
          <p:cNvSpPr txBox="1">
            <a:spLocks noChangeArrowheads="1"/>
          </p:cNvSpPr>
          <p:nvPr/>
        </p:nvSpPr>
        <p:spPr bwMode="auto">
          <a:xfrm>
            <a:off x="468313" y="2492375"/>
            <a:ext cx="8135937" cy="634020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1600" b="1"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r>
              <a:rPr lang="en-US" altLang="ko-KR" sz="1600">
                <a:latin typeface="Consolas" panose="020B0609020204030204" pitchFamily="49" charset="0"/>
                <a:cs typeface="Consolas" panose="020B0609020204030204" pitchFamily="49" charset="0"/>
              </a:rPr>
              <a:t> matrix4x3 </a:t>
            </a:r>
            <a:r>
              <a:rPr lang="en-US" altLang="ko-KR" sz="1600" b="1">
                <a:latin typeface="Consolas" panose="020B0609020204030204" pitchFamily="49" charset="0"/>
                <a:cs typeface="Consolas" panose="020B0609020204030204" pitchFamily="49" charset="0"/>
              </a:rPr>
              <a:t>is array</a:t>
            </a:r>
            <a:r>
              <a:rPr lang="en-US" altLang="ko-KR" sz="1600">
                <a:latin typeface="Consolas" panose="020B0609020204030204" pitchFamily="49" charset="0"/>
                <a:cs typeface="Consolas" panose="020B0609020204030204" pitchFamily="49" charset="0"/>
              </a:rPr>
              <a:t> (1 </a:t>
            </a:r>
            <a:r>
              <a:rPr lang="en-US" altLang="ko-KR" sz="1600" b="1">
                <a:latin typeface="Consolas" panose="020B0609020204030204" pitchFamily="49" charset="0"/>
                <a:cs typeface="Consolas" panose="020B0609020204030204" pitchFamily="49" charset="0"/>
              </a:rPr>
              <a:t>to</a:t>
            </a:r>
            <a:r>
              <a:rPr lang="en-US" altLang="ko-KR" sz="1600">
                <a:latin typeface="Consolas" panose="020B0609020204030204" pitchFamily="49" charset="0"/>
                <a:cs typeface="Consolas" panose="020B0609020204030204" pitchFamily="49" charset="0"/>
              </a:rPr>
              <a:t> 4, 1 </a:t>
            </a:r>
            <a:r>
              <a:rPr lang="en-US" altLang="ko-KR" sz="1600" b="1">
                <a:latin typeface="Consolas" panose="020B0609020204030204" pitchFamily="49" charset="0"/>
                <a:cs typeface="Consolas" panose="020B0609020204030204" pitchFamily="49" charset="0"/>
              </a:rPr>
              <a:t>to</a:t>
            </a:r>
            <a:r>
              <a:rPr lang="en-US" altLang="ko-KR" sz="1600">
                <a:latin typeface="Consolas" panose="020B0609020204030204" pitchFamily="49" charset="0"/>
                <a:cs typeface="Consolas" panose="020B0609020204030204" pitchFamily="49" charset="0"/>
              </a:rPr>
              <a:t> 3) </a:t>
            </a:r>
            <a:r>
              <a:rPr lang="en-US" altLang="ko-KR" sz="1600" b="1">
                <a:latin typeface="Consolas" panose="020B0609020204030204" pitchFamily="49" charset="0"/>
                <a:cs typeface="Consolas" panose="020B0609020204030204" pitchFamily="49" charset="0"/>
              </a:rPr>
              <a:t>of</a:t>
            </a:r>
            <a:r>
              <a:rPr lang="en-US" altLang="ko-KR" sz="1600">
                <a:latin typeface="Consolas" panose="020B0609020204030204" pitchFamily="49" charset="0"/>
                <a:cs typeface="Consolas" panose="020B0609020204030204" pitchFamily="49" charset="0"/>
              </a:rPr>
              <a:t> integer;</a:t>
            </a:r>
          </a:p>
          <a:p>
            <a:pPr eaLnBrk="1" hangingPunct="1">
              <a:buFontTx/>
              <a:buNone/>
            </a:pPr>
            <a:r>
              <a:rPr lang="en-US" altLang="ko-KR" sz="1600" b="1">
                <a:latin typeface="Consolas" panose="020B0609020204030204" pitchFamily="49" charset="0"/>
                <a:cs typeface="Consolas" panose="020B0609020204030204" pitchFamily="49" charset="0"/>
              </a:rPr>
              <a:t>signal</a:t>
            </a:r>
            <a:r>
              <a:rPr lang="en-US" altLang="ko-KR" sz="1600">
                <a:latin typeface="Consolas" panose="020B0609020204030204" pitchFamily="49" charset="0"/>
                <a:cs typeface="Consolas" panose="020B0609020204030204" pitchFamily="49" charset="0"/>
              </a:rPr>
              <a:t> matrixA: matrix4x3 := ((1,2,3), (4,5,6,), (7,8,9), (10,11,12));</a:t>
            </a:r>
          </a:p>
        </p:txBody>
      </p:sp>
      <p:sp>
        <p:nvSpPr>
          <p:cNvPr id="34820" name="Text Box 34"/>
          <p:cNvSpPr txBox="1">
            <a:spLocks noChangeArrowheads="1"/>
          </p:cNvSpPr>
          <p:nvPr/>
        </p:nvSpPr>
        <p:spPr bwMode="auto">
          <a:xfrm>
            <a:off x="250825" y="1773238"/>
            <a:ext cx="705802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ko-KR">
                <a:solidFill>
                  <a:schemeClr val="tx2"/>
                </a:solidFill>
              </a:rPr>
              <a:t>Definition of Two Dimensional Array Signal</a:t>
            </a:r>
          </a:p>
        </p:txBody>
      </p:sp>
      <p:graphicFrame>
        <p:nvGraphicFramePr>
          <p:cNvPr id="34821" name="Object 37"/>
          <p:cNvGraphicFramePr>
            <a:graphicFrameLocks noGrp="1" noChangeAspect="1"/>
          </p:cNvGraphicFramePr>
          <p:nvPr>
            <p:ph idx="1"/>
          </p:nvPr>
        </p:nvGraphicFramePr>
        <p:xfrm>
          <a:off x="468313" y="4149725"/>
          <a:ext cx="1727200" cy="166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95" name="Equation" r:id="rId3" imgW="863600" imgH="914400" progId="Equation.3">
                  <p:embed/>
                </p:oleObj>
              </mc:Choice>
              <mc:Fallback>
                <p:oleObj name="Equation" r:id="rId3" imgW="863600" imgH="9144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149725"/>
                        <a:ext cx="1727200" cy="16605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2" name="AutoShape 39"/>
          <p:cNvSpPr>
            <a:spLocks noChangeArrowheads="1"/>
          </p:cNvSpPr>
          <p:nvPr/>
        </p:nvSpPr>
        <p:spPr bwMode="auto">
          <a:xfrm>
            <a:off x="1042988" y="3573463"/>
            <a:ext cx="576262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600">
              <a:latin typeface="굴림" panose="020B0600000101010101" pitchFamily="50" charset="-127"/>
            </a:endParaRPr>
          </a:p>
        </p:txBody>
      </p:sp>
      <p:sp>
        <p:nvSpPr>
          <p:cNvPr id="34823" name="Text Box 40"/>
          <p:cNvSpPr txBox="1">
            <a:spLocks noChangeArrowheads="1"/>
          </p:cNvSpPr>
          <p:nvPr/>
        </p:nvSpPr>
        <p:spPr bwMode="auto">
          <a:xfrm>
            <a:off x="2700338" y="4149725"/>
            <a:ext cx="5256212" cy="1323439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en-US" altLang="ko-KR" sz="1600" u="sng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Example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en-US" altLang="ko-KR" sz="16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matrixA(3,2) refers to element </a:t>
            </a:r>
            <a:r>
              <a:rPr kumimoji="0" lang="en-US" altLang="ko-KR" sz="160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</a:t>
            </a:r>
            <a:r>
              <a:rPr kumimoji="0" lang="en-US" altLang="ko-KR" sz="16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ko-KR" sz="16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 &lt;= matrix(2,3)  </a:t>
            </a:r>
          </a:p>
          <a:p>
            <a:pPr eaLnBrk="1" hangingPunct="1">
              <a:buFontTx/>
              <a:buNone/>
            </a:pPr>
            <a:r>
              <a:rPr kumimoji="0" lang="en-US" altLang="ko-KR" sz="16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-- B&lt;=</a:t>
            </a:r>
            <a:r>
              <a:rPr kumimoji="0" lang="en-US" altLang="ko-KR" sz="160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3600" dirty="0" smtClean="0">
                <a:solidFill>
                  <a:srgbClr val="3333FF"/>
                </a:solidFill>
              </a:rPr>
              <a:t>Arrays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187450" y="2557463"/>
            <a:ext cx="5334000" cy="36671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 b="1"/>
              <a:t>type</a:t>
            </a:r>
            <a:r>
              <a:rPr lang="en-US" altLang="ko-KR" sz="1800"/>
              <a:t> intvec </a:t>
            </a:r>
            <a:r>
              <a:rPr lang="en-US" altLang="ko-KR" sz="1800" b="1"/>
              <a:t>is</a:t>
            </a:r>
            <a:r>
              <a:rPr lang="en-US" altLang="ko-KR" sz="1800"/>
              <a:t> </a:t>
            </a:r>
            <a:r>
              <a:rPr lang="en-US" altLang="ko-KR" sz="1800" b="1"/>
              <a:t>array</a:t>
            </a:r>
            <a:r>
              <a:rPr lang="en-US" altLang="ko-KR" sz="1800"/>
              <a:t> (</a:t>
            </a:r>
            <a:r>
              <a:rPr lang="en-US" altLang="ko-KR" sz="1800">
                <a:solidFill>
                  <a:srgbClr val="FF0000"/>
                </a:solidFill>
              </a:rPr>
              <a:t>natural </a:t>
            </a:r>
            <a:r>
              <a:rPr lang="en-US" altLang="ko-KR" sz="1800" b="1">
                <a:solidFill>
                  <a:srgbClr val="FF0000"/>
                </a:solidFill>
              </a:rPr>
              <a:t>range</a:t>
            </a:r>
            <a:r>
              <a:rPr lang="en-US" altLang="ko-KR" sz="1800">
                <a:solidFill>
                  <a:srgbClr val="FF0000"/>
                </a:solidFill>
              </a:rPr>
              <a:t> &lt;&gt;</a:t>
            </a:r>
            <a:r>
              <a:rPr lang="en-US" altLang="ko-KR" sz="1800"/>
              <a:t>) </a:t>
            </a:r>
            <a:r>
              <a:rPr lang="en-US" altLang="ko-KR" sz="1800" b="1"/>
              <a:t>of</a:t>
            </a:r>
            <a:r>
              <a:rPr lang="en-US" altLang="ko-KR" sz="1800"/>
              <a:t> integer;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900113" y="2124075"/>
            <a:ext cx="7632700" cy="396875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/>
              <a:t>Dimension of array is left undefined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900113" y="5294313"/>
            <a:ext cx="7315200" cy="366712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 b="1"/>
              <a:t>type</a:t>
            </a:r>
            <a:r>
              <a:rPr lang="en-US" altLang="ko-KR" sz="1800"/>
              <a:t> matrix </a:t>
            </a:r>
            <a:r>
              <a:rPr lang="en-US" altLang="ko-KR" sz="1800" b="1"/>
              <a:t>is</a:t>
            </a:r>
            <a:r>
              <a:rPr lang="en-US" altLang="ko-KR" sz="1800"/>
              <a:t> </a:t>
            </a:r>
            <a:r>
              <a:rPr lang="en-US" altLang="ko-KR" sz="1800" b="1"/>
              <a:t>array</a:t>
            </a:r>
            <a:r>
              <a:rPr lang="en-US" altLang="ko-KR" sz="1800"/>
              <a:t> (natural </a:t>
            </a:r>
            <a:r>
              <a:rPr lang="en-US" altLang="ko-KR" sz="1800" b="1"/>
              <a:t>range</a:t>
            </a:r>
            <a:r>
              <a:rPr lang="en-US" altLang="ko-KR" sz="1800"/>
              <a:t> &lt;&gt;, natural </a:t>
            </a:r>
            <a:r>
              <a:rPr lang="en-US" altLang="ko-KR" sz="1800" b="1"/>
              <a:t>range</a:t>
            </a:r>
            <a:r>
              <a:rPr lang="en-US" altLang="ko-KR" sz="1800"/>
              <a:t> &lt;&gt;) </a:t>
            </a:r>
            <a:r>
              <a:rPr lang="en-US" altLang="ko-KR" sz="1800" b="1"/>
              <a:t>of</a:t>
            </a:r>
            <a:r>
              <a:rPr lang="en-US" altLang="ko-KR" sz="1800"/>
              <a:t> integer;</a:t>
            </a:r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539750" y="1484313"/>
            <a:ext cx="511175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ko-KR">
                <a:solidFill>
                  <a:schemeClr val="tx2"/>
                </a:solidFill>
              </a:rPr>
              <a:t>Definition of an Unconstrained Array Type</a:t>
            </a:r>
          </a:p>
        </p:txBody>
      </p:sp>
      <p:sp>
        <p:nvSpPr>
          <p:cNvPr id="35847" name="Text Box 13"/>
          <p:cNvSpPr txBox="1">
            <a:spLocks noChangeArrowheads="1"/>
          </p:cNvSpPr>
          <p:nvPr/>
        </p:nvSpPr>
        <p:spPr bwMode="auto">
          <a:xfrm>
            <a:off x="1187450" y="3638550"/>
            <a:ext cx="5334000" cy="3667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 b="1"/>
              <a:t>signal</a:t>
            </a:r>
            <a:r>
              <a:rPr lang="en-US" altLang="ko-KR" sz="1800"/>
              <a:t> intvec5: intvec(1 </a:t>
            </a:r>
            <a:r>
              <a:rPr lang="en-US" altLang="ko-KR" sz="1800" b="1"/>
              <a:t>to</a:t>
            </a:r>
            <a:r>
              <a:rPr lang="en-US" altLang="ko-KR" sz="1800"/>
              <a:t> 5) := (3, 2, 6, 8, 1);</a:t>
            </a:r>
          </a:p>
        </p:txBody>
      </p:sp>
      <p:sp>
        <p:nvSpPr>
          <p:cNvPr id="35848" name="Text Box 14"/>
          <p:cNvSpPr txBox="1">
            <a:spLocks noChangeArrowheads="1"/>
          </p:cNvSpPr>
          <p:nvPr/>
        </p:nvSpPr>
        <p:spPr bwMode="auto">
          <a:xfrm>
            <a:off x="900113" y="3206750"/>
            <a:ext cx="7632700" cy="396875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/>
              <a:t>Range must be specified when the array object is declared </a:t>
            </a:r>
          </a:p>
        </p:txBody>
      </p:sp>
      <p:sp>
        <p:nvSpPr>
          <p:cNvPr id="35849" name="Text Box 15"/>
          <p:cNvSpPr txBox="1">
            <a:spLocks noChangeArrowheads="1"/>
          </p:cNvSpPr>
          <p:nvPr/>
        </p:nvSpPr>
        <p:spPr bwMode="auto">
          <a:xfrm>
            <a:off x="611188" y="4502150"/>
            <a:ext cx="7777162" cy="7016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ko-KR">
                <a:solidFill>
                  <a:schemeClr val="tx2"/>
                </a:solidFill>
              </a:rPr>
              <a:t>Definition of an two-dimensional array with  unconstrained row and column index range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274638"/>
            <a:ext cx="8435975" cy="1143000"/>
          </a:xfrm>
        </p:spPr>
        <p:txBody>
          <a:bodyPr/>
          <a:lstStyle/>
          <a:p>
            <a:pPr eaLnBrk="1" hangingPunct="1"/>
            <a:r>
              <a:rPr kumimoji="0" lang="en-US" altLang="ko-KR" sz="3600" dirty="0" smtClean="0">
                <a:solidFill>
                  <a:srgbClr val="3333FF"/>
                </a:solidFill>
              </a:rPr>
              <a:t>Arrays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827088" y="2270125"/>
            <a:ext cx="7058025" cy="7620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b="1"/>
              <a:t>type</a:t>
            </a:r>
            <a:r>
              <a:rPr lang="en-US" altLang="ko-KR"/>
              <a:t> </a:t>
            </a:r>
            <a:r>
              <a:rPr lang="en-US" altLang="ko-KR">
                <a:solidFill>
                  <a:srgbClr val="FF0000"/>
                </a:solidFill>
              </a:rPr>
              <a:t>bit_vector</a:t>
            </a:r>
            <a:r>
              <a:rPr lang="en-US" altLang="ko-KR"/>
              <a:t> </a:t>
            </a:r>
            <a:r>
              <a:rPr lang="en-US" altLang="ko-KR" b="1"/>
              <a:t>is</a:t>
            </a:r>
            <a:r>
              <a:rPr lang="en-US" altLang="ko-KR"/>
              <a:t> </a:t>
            </a:r>
            <a:r>
              <a:rPr lang="en-US" altLang="ko-KR" b="1"/>
              <a:t>array</a:t>
            </a:r>
            <a:r>
              <a:rPr lang="en-US" altLang="ko-KR"/>
              <a:t> (</a:t>
            </a:r>
            <a:r>
              <a:rPr lang="en-US" altLang="ko-KR">
                <a:solidFill>
                  <a:srgbClr val="3333FF"/>
                </a:solidFill>
              </a:rPr>
              <a:t>natural </a:t>
            </a:r>
            <a:r>
              <a:rPr lang="en-US" altLang="ko-KR" b="1">
                <a:solidFill>
                  <a:srgbClr val="3333FF"/>
                </a:solidFill>
              </a:rPr>
              <a:t>range</a:t>
            </a:r>
            <a:r>
              <a:rPr lang="en-US" altLang="ko-KR">
                <a:solidFill>
                  <a:srgbClr val="3333FF"/>
                </a:solidFill>
              </a:rPr>
              <a:t> &lt;&gt;</a:t>
            </a:r>
            <a:r>
              <a:rPr lang="en-US" altLang="ko-KR"/>
              <a:t>) </a:t>
            </a:r>
            <a:r>
              <a:rPr lang="en-US" altLang="ko-KR" b="1"/>
              <a:t>of</a:t>
            </a:r>
            <a:r>
              <a:rPr lang="en-US" altLang="ko-KR"/>
              <a:t> bit;</a:t>
            </a:r>
          </a:p>
          <a:p>
            <a:pPr eaLnBrk="1" hangingPunct="1">
              <a:buFontTx/>
              <a:buNone/>
            </a:pPr>
            <a:r>
              <a:rPr lang="en-US" altLang="ko-KR" b="1"/>
              <a:t>type</a:t>
            </a:r>
            <a:r>
              <a:rPr lang="en-US" altLang="ko-KR"/>
              <a:t> </a:t>
            </a:r>
            <a:r>
              <a:rPr lang="en-US" altLang="ko-KR">
                <a:solidFill>
                  <a:srgbClr val="FF0000"/>
                </a:solidFill>
              </a:rPr>
              <a:t>string</a:t>
            </a:r>
            <a:r>
              <a:rPr lang="en-US" altLang="ko-KR"/>
              <a:t> </a:t>
            </a:r>
            <a:r>
              <a:rPr lang="en-US" altLang="ko-KR" b="1"/>
              <a:t>is array</a:t>
            </a:r>
            <a:r>
              <a:rPr lang="en-US" altLang="ko-KR"/>
              <a:t> (</a:t>
            </a:r>
            <a:r>
              <a:rPr lang="en-US" altLang="ko-KR">
                <a:solidFill>
                  <a:srgbClr val="3333FF"/>
                </a:solidFill>
              </a:rPr>
              <a:t>positive </a:t>
            </a:r>
            <a:r>
              <a:rPr lang="en-US" altLang="ko-KR" b="1">
                <a:solidFill>
                  <a:srgbClr val="3333FF"/>
                </a:solidFill>
              </a:rPr>
              <a:t>range</a:t>
            </a:r>
            <a:r>
              <a:rPr lang="en-US" altLang="ko-KR">
                <a:solidFill>
                  <a:srgbClr val="3333FF"/>
                </a:solidFill>
              </a:rPr>
              <a:t> &lt;&gt;</a:t>
            </a:r>
            <a:r>
              <a:rPr lang="en-US" altLang="ko-KR"/>
              <a:t>) </a:t>
            </a:r>
            <a:r>
              <a:rPr lang="en-US" altLang="ko-KR" b="1"/>
              <a:t>of</a:t>
            </a:r>
            <a:r>
              <a:rPr lang="en-US" altLang="ko-KR"/>
              <a:t> character;</a:t>
            </a:r>
          </a:p>
        </p:txBody>
      </p:sp>
      <p:sp>
        <p:nvSpPr>
          <p:cNvPr id="36868" name="Text Box 7"/>
          <p:cNvSpPr txBox="1">
            <a:spLocks noChangeArrowheads="1"/>
          </p:cNvSpPr>
          <p:nvPr/>
        </p:nvSpPr>
        <p:spPr bwMode="auto">
          <a:xfrm>
            <a:off x="468313" y="4141788"/>
            <a:ext cx="7931150" cy="366712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 b="1"/>
              <a:t>constant</a:t>
            </a:r>
            <a:r>
              <a:rPr lang="en-US" altLang="ko-KR" sz="1800"/>
              <a:t> string1: </a:t>
            </a:r>
            <a:r>
              <a:rPr lang="en-US" altLang="ko-KR" sz="1800">
                <a:solidFill>
                  <a:srgbClr val="FF0000"/>
                </a:solidFill>
              </a:rPr>
              <a:t>string</a:t>
            </a:r>
            <a:r>
              <a:rPr lang="en-US" altLang="ko-KR" sz="1800"/>
              <a:t>(1 </a:t>
            </a:r>
            <a:r>
              <a:rPr lang="en-US" altLang="ko-KR" sz="1800" b="1"/>
              <a:t>to</a:t>
            </a:r>
            <a:r>
              <a:rPr lang="en-US" altLang="ko-KR" sz="1800"/>
              <a:t> 29) := </a:t>
            </a:r>
            <a:r>
              <a:rPr lang="en-US" altLang="ko-KR" sz="1800">
                <a:solidFill>
                  <a:srgbClr val="FF0000"/>
                </a:solidFill>
              </a:rPr>
              <a:t>“</a:t>
            </a:r>
            <a:r>
              <a:rPr lang="en-US" altLang="ko-KR" sz="1800"/>
              <a:t>This string is 29 characters.</a:t>
            </a:r>
            <a:r>
              <a:rPr lang="en-US" altLang="ko-KR" sz="180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36869" name="Text Box 8"/>
          <p:cNvSpPr txBox="1">
            <a:spLocks noChangeArrowheads="1"/>
          </p:cNvSpPr>
          <p:nvPr/>
        </p:nvSpPr>
        <p:spPr bwMode="auto">
          <a:xfrm>
            <a:off x="468313" y="4646613"/>
            <a:ext cx="4648200" cy="366712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 b="1"/>
              <a:t>constant</a:t>
            </a:r>
            <a:r>
              <a:rPr lang="en-US" altLang="ko-KR" sz="1800"/>
              <a:t> A: </a:t>
            </a:r>
            <a:r>
              <a:rPr lang="en-US" altLang="ko-KR" sz="1800">
                <a:solidFill>
                  <a:srgbClr val="FF0000"/>
                </a:solidFill>
              </a:rPr>
              <a:t>bit_vector</a:t>
            </a:r>
            <a:r>
              <a:rPr lang="en-US" altLang="ko-KR" sz="1800"/>
              <a:t>(0 </a:t>
            </a:r>
            <a:r>
              <a:rPr lang="en-US" altLang="ko-KR" sz="1800" b="1"/>
              <a:t>to</a:t>
            </a:r>
            <a:r>
              <a:rPr lang="en-US" altLang="ko-KR" sz="1800"/>
              <a:t> 5) := </a:t>
            </a:r>
            <a:r>
              <a:rPr lang="en-US" altLang="ko-KR" sz="1800">
                <a:solidFill>
                  <a:srgbClr val="FF0000"/>
                </a:solidFill>
              </a:rPr>
              <a:t>“</a:t>
            </a:r>
            <a:r>
              <a:rPr lang="en-US" altLang="ko-KR" sz="1800"/>
              <a:t>101011</a:t>
            </a:r>
            <a:r>
              <a:rPr lang="en-US" altLang="ko-KR" sz="1800">
                <a:solidFill>
                  <a:srgbClr val="FF0000"/>
                </a:solidFill>
              </a:rPr>
              <a:t>”</a:t>
            </a:r>
            <a:r>
              <a:rPr lang="en-US" altLang="ko-KR" sz="1800"/>
              <a:t>;</a:t>
            </a:r>
          </a:p>
        </p:txBody>
      </p:sp>
      <p:sp>
        <p:nvSpPr>
          <p:cNvPr id="36870" name="Text Box 10"/>
          <p:cNvSpPr txBox="1">
            <a:spLocks noChangeArrowheads="1"/>
          </p:cNvSpPr>
          <p:nvPr/>
        </p:nvSpPr>
        <p:spPr bwMode="auto">
          <a:xfrm>
            <a:off x="468313" y="1693863"/>
            <a:ext cx="82804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ko-KR">
                <a:solidFill>
                  <a:schemeClr val="tx2"/>
                </a:solidFill>
              </a:rPr>
              <a:t>Predefined Unconstrained Array Type in VHDL: </a:t>
            </a:r>
            <a:r>
              <a:rPr kumimoji="0" lang="en-US" altLang="ko-KR" b="1" i="1">
                <a:solidFill>
                  <a:srgbClr val="FF0000"/>
                </a:solidFill>
                <a:latin typeface="Times New Roman" panose="02020603050405020304" pitchFamily="18" charset="0"/>
              </a:rPr>
              <a:t>bit-vector</a:t>
            </a:r>
            <a:r>
              <a:rPr kumimoji="0" lang="en-US" altLang="ko-KR">
                <a:solidFill>
                  <a:schemeClr val="tx2"/>
                </a:solidFill>
              </a:rPr>
              <a:t> and </a:t>
            </a:r>
            <a:r>
              <a:rPr kumimoji="0" lang="en-US" altLang="ko-KR" b="1" i="1">
                <a:solidFill>
                  <a:srgbClr val="FF0000"/>
                </a:solidFill>
                <a:latin typeface="Times New Roman" panose="02020603050405020304" pitchFamily="18" charset="0"/>
              </a:rPr>
              <a:t>string</a:t>
            </a:r>
          </a:p>
        </p:txBody>
      </p:sp>
      <p:sp>
        <p:nvSpPr>
          <p:cNvPr id="36871" name="Text Box 11"/>
          <p:cNvSpPr txBox="1">
            <a:spLocks noChangeArrowheads="1"/>
          </p:cNvSpPr>
          <p:nvPr/>
        </p:nvSpPr>
        <p:spPr bwMode="auto">
          <a:xfrm>
            <a:off x="468313" y="3638550"/>
            <a:ext cx="2087562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ko-KR">
                <a:solidFill>
                  <a:schemeClr val="tx2"/>
                </a:solidFill>
              </a:rPr>
              <a:t>Examples</a:t>
            </a:r>
            <a:endParaRPr kumimoji="0" lang="en-US" altLang="ko-KR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274638"/>
            <a:ext cx="8435975" cy="1143000"/>
          </a:xfrm>
        </p:spPr>
        <p:txBody>
          <a:bodyPr/>
          <a:lstStyle/>
          <a:p>
            <a:pPr eaLnBrk="1" hangingPunct="1"/>
            <a:r>
              <a:rPr kumimoji="0" lang="en-US" altLang="ko-KR" sz="3600" dirty="0" smtClean="0">
                <a:solidFill>
                  <a:srgbClr val="3333FF"/>
                </a:solidFill>
              </a:rPr>
              <a:t>Arrays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68313" y="2997200"/>
            <a:ext cx="44196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ko-KR" sz="1800">
                <a:solidFill>
                  <a:schemeClr val="tx2"/>
                </a:solidFill>
              </a:rPr>
              <a:t>Example: VHDL Description of a ROM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5759450" cy="6969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1800" b="1"/>
              <a:t>type</a:t>
            </a:r>
            <a:r>
              <a:rPr lang="en-US" altLang="ko-KR" sz="1800"/>
              <a:t> </a:t>
            </a:r>
            <a:r>
              <a:rPr lang="en-US" altLang="ko-KR" sz="1800">
                <a:solidFill>
                  <a:srgbClr val="FF0000"/>
                </a:solidFill>
              </a:rPr>
              <a:t>bit_vector</a:t>
            </a:r>
            <a:r>
              <a:rPr lang="en-US" altLang="ko-KR" sz="1800"/>
              <a:t> </a:t>
            </a:r>
            <a:r>
              <a:rPr lang="en-US" altLang="ko-KR" sz="1800" b="1"/>
              <a:t>is</a:t>
            </a:r>
            <a:r>
              <a:rPr lang="en-US" altLang="ko-KR" sz="1800"/>
              <a:t> </a:t>
            </a:r>
            <a:r>
              <a:rPr lang="en-US" altLang="ko-KR" sz="1800" b="1"/>
              <a:t>array</a:t>
            </a:r>
            <a:r>
              <a:rPr lang="en-US" altLang="ko-KR" sz="1800"/>
              <a:t> (</a:t>
            </a:r>
            <a:r>
              <a:rPr lang="en-US" altLang="ko-KR" sz="1800">
                <a:solidFill>
                  <a:srgbClr val="3333FF"/>
                </a:solidFill>
              </a:rPr>
              <a:t>natural </a:t>
            </a:r>
            <a:r>
              <a:rPr lang="en-US" altLang="ko-KR" sz="1800" b="1">
                <a:solidFill>
                  <a:srgbClr val="3333FF"/>
                </a:solidFill>
              </a:rPr>
              <a:t>range</a:t>
            </a:r>
            <a:r>
              <a:rPr lang="en-US" altLang="ko-KR" sz="1800">
                <a:solidFill>
                  <a:srgbClr val="3333FF"/>
                </a:solidFill>
              </a:rPr>
              <a:t> &lt;&gt;</a:t>
            </a:r>
            <a:r>
              <a:rPr lang="en-US" altLang="ko-KR" sz="1800"/>
              <a:t>) </a:t>
            </a:r>
            <a:r>
              <a:rPr lang="en-US" altLang="ko-KR" sz="1800" b="1"/>
              <a:t>of</a:t>
            </a:r>
            <a:r>
              <a:rPr lang="en-US" altLang="ko-KR" sz="1800"/>
              <a:t> bit;</a:t>
            </a:r>
          </a:p>
          <a:p>
            <a:pPr eaLnBrk="1" hangingPunct="1">
              <a:buFontTx/>
              <a:buNone/>
            </a:pPr>
            <a:r>
              <a:rPr lang="en-US" altLang="ko-KR" sz="1800" b="1"/>
              <a:t>type</a:t>
            </a:r>
            <a:r>
              <a:rPr lang="en-US" altLang="ko-KR" sz="1800"/>
              <a:t> </a:t>
            </a:r>
            <a:r>
              <a:rPr lang="en-US" altLang="ko-KR" sz="1800">
                <a:solidFill>
                  <a:srgbClr val="FF0000"/>
                </a:solidFill>
              </a:rPr>
              <a:t>string</a:t>
            </a:r>
            <a:r>
              <a:rPr lang="en-US" altLang="ko-KR" sz="1800"/>
              <a:t> </a:t>
            </a:r>
            <a:r>
              <a:rPr lang="en-US" altLang="ko-KR" sz="1800" b="1"/>
              <a:t>is array</a:t>
            </a:r>
            <a:r>
              <a:rPr lang="en-US" altLang="ko-KR" sz="1800"/>
              <a:t> (</a:t>
            </a:r>
            <a:r>
              <a:rPr lang="en-US" altLang="ko-KR" sz="1800">
                <a:solidFill>
                  <a:srgbClr val="3333FF"/>
                </a:solidFill>
              </a:rPr>
              <a:t>positive </a:t>
            </a:r>
            <a:r>
              <a:rPr lang="en-US" altLang="ko-KR" sz="1800" b="1">
                <a:solidFill>
                  <a:srgbClr val="3333FF"/>
                </a:solidFill>
              </a:rPr>
              <a:t>range</a:t>
            </a:r>
            <a:r>
              <a:rPr lang="en-US" altLang="ko-KR" sz="1800">
                <a:solidFill>
                  <a:srgbClr val="3333FF"/>
                </a:solidFill>
              </a:rPr>
              <a:t> &lt;&gt;</a:t>
            </a:r>
            <a:r>
              <a:rPr lang="en-US" altLang="ko-KR" sz="1800"/>
              <a:t>) </a:t>
            </a:r>
            <a:r>
              <a:rPr lang="en-US" altLang="ko-KR" sz="1800" b="1"/>
              <a:t>of</a:t>
            </a:r>
            <a:r>
              <a:rPr lang="en-US" altLang="ko-KR" sz="1800"/>
              <a:t> character;</a:t>
            </a:r>
          </a:p>
        </p:txBody>
      </p:sp>
      <p:pic>
        <p:nvPicPr>
          <p:cNvPr id="3789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00438"/>
            <a:ext cx="8785225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468313" y="1341438"/>
            <a:ext cx="82804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ko-KR">
                <a:solidFill>
                  <a:schemeClr val="tx2"/>
                </a:solidFill>
              </a:rPr>
              <a:t>Predefined Unconstrained Array Type in VHDL: </a:t>
            </a:r>
            <a:r>
              <a:rPr kumimoji="0" lang="en-US" altLang="ko-KR" b="1" i="1">
                <a:solidFill>
                  <a:srgbClr val="FF0000"/>
                </a:solidFill>
                <a:latin typeface="Times New Roman" panose="02020603050405020304" pitchFamily="18" charset="0"/>
              </a:rPr>
              <a:t>bit_vector</a:t>
            </a:r>
            <a:r>
              <a:rPr kumimoji="0" lang="en-US" altLang="ko-KR">
                <a:solidFill>
                  <a:schemeClr val="tx2"/>
                </a:solidFill>
              </a:rPr>
              <a:t> and </a:t>
            </a:r>
            <a:r>
              <a:rPr kumimoji="0" lang="en-US" altLang="ko-KR" b="1" i="1">
                <a:solidFill>
                  <a:srgbClr val="FF0000"/>
                </a:solidFill>
                <a:latin typeface="Times New Roman" panose="02020603050405020304" pitchFamily="18" charset="0"/>
              </a:rPr>
              <a:t>string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274638"/>
            <a:ext cx="8435975" cy="1143000"/>
          </a:xfrm>
        </p:spPr>
        <p:txBody>
          <a:bodyPr/>
          <a:lstStyle/>
          <a:p>
            <a:pPr eaLnBrk="1" hangingPunct="1"/>
            <a:r>
              <a:rPr kumimoji="0" lang="en-US" altLang="ko-KR" sz="3600" dirty="0" smtClean="0">
                <a:solidFill>
                  <a:srgbClr val="3333FF"/>
                </a:solidFill>
              </a:rPr>
              <a:t>VHDL Operators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57200" y="1341438"/>
            <a:ext cx="22098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ko-KR">
                <a:solidFill>
                  <a:schemeClr val="tx2"/>
                </a:solidFill>
              </a:rPr>
              <a:t>VHDL Operators</a:t>
            </a:r>
          </a:p>
        </p:txBody>
      </p:sp>
      <p:sp>
        <p:nvSpPr>
          <p:cNvPr id="38916" name="Text Box 11"/>
          <p:cNvSpPr txBox="1">
            <a:spLocks noChangeArrowheads="1"/>
          </p:cNvSpPr>
          <p:nvPr/>
        </p:nvSpPr>
        <p:spPr bwMode="auto">
          <a:xfrm>
            <a:off x="3968750" y="6107113"/>
            <a:ext cx="4419600" cy="366712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/>
              <a:t>(A&gt;=B) </a:t>
            </a:r>
            <a:r>
              <a:rPr lang="en-US" altLang="ko-KR" sz="1800" b="1"/>
              <a:t>and</a:t>
            </a:r>
            <a:r>
              <a:rPr lang="en-US" altLang="ko-KR" sz="1800"/>
              <a:t> (B&lt;=C) evaluates to FALSE</a:t>
            </a:r>
          </a:p>
        </p:txBody>
      </p:sp>
      <p:sp>
        <p:nvSpPr>
          <p:cNvPr id="38917" name="Text Box 12"/>
          <p:cNvSpPr txBox="1">
            <a:spLocks noChangeArrowheads="1"/>
          </p:cNvSpPr>
          <p:nvPr/>
        </p:nvSpPr>
        <p:spPr bwMode="auto">
          <a:xfrm>
            <a:off x="900113" y="6092825"/>
            <a:ext cx="1981200" cy="3667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ko-KR" sz="1800">
                <a:solidFill>
                  <a:schemeClr val="tx2"/>
                </a:solidFill>
              </a:rPr>
              <a:t>If A=5, B=4, C=3</a:t>
            </a:r>
          </a:p>
        </p:txBody>
      </p:sp>
      <p:grpSp>
        <p:nvGrpSpPr>
          <p:cNvPr id="38918" name="Group 15"/>
          <p:cNvGrpSpPr>
            <a:grpSpLocks/>
          </p:cNvGrpSpPr>
          <p:nvPr/>
        </p:nvGrpSpPr>
        <p:grpSpPr bwMode="auto">
          <a:xfrm>
            <a:off x="539750" y="1851025"/>
            <a:ext cx="7643813" cy="2347913"/>
            <a:chOff x="340" y="1233"/>
            <a:chExt cx="4815" cy="1479"/>
          </a:xfrm>
        </p:grpSpPr>
        <p:sp>
          <p:nvSpPr>
            <p:cNvPr id="38926" name="Text Box 8"/>
            <p:cNvSpPr txBox="1">
              <a:spLocks noChangeArrowheads="1"/>
            </p:cNvSpPr>
            <p:nvPr/>
          </p:nvSpPr>
          <p:spPr bwMode="auto">
            <a:xfrm>
              <a:off x="709" y="1233"/>
              <a:ext cx="4446" cy="1479"/>
            </a:xfrm>
            <a:prstGeom prst="rect">
              <a:avLst/>
            </a:prstGeom>
            <a:solidFill>
              <a:srgbClr val="EDF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buFontTx/>
                <a:buAutoNum type="arabicPeriod"/>
              </a:pPr>
              <a:r>
                <a:rPr lang="en-US" altLang="ko-KR" sz="1800"/>
                <a:t>binary logical operators: </a:t>
              </a:r>
              <a:r>
                <a:rPr lang="en-US" altLang="ko-KR" sz="1800" b="1"/>
                <a:t>and    or    nand    nor    xor    xnor</a:t>
              </a:r>
            </a:p>
            <a:p>
              <a:pPr eaLnBrk="1" hangingPunct="1">
                <a:buFontTx/>
                <a:buAutoNum type="arabicPeriod"/>
              </a:pPr>
              <a:r>
                <a:rPr lang="en-US" altLang="ko-KR" sz="1800"/>
                <a:t>relational operators:  =    /=    &lt;    &lt;=    &gt;    &gt;=</a:t>
              </a:r>
            </a:p>
            <a:p>
              <a:pPr eaLnBrk="1" hangingPunct="1">
                <a:buFontTx/>
                <a:buAutoNum type="arabicPeriod"/>
              </a:pPr>
              <a:r>
                <a:rPr lang="en-US" altLang="ko-KR" sz="1800"/>
                <a:t>shift operators: </a:t>
              </a:r>
              <a:r>
                <a:rPr lang="en-US" altLang="ko-KR" sz="1800" b="1"/>
                <a:t>sll    srl    sla    sra    rol    ror</a:t>
              </a:r>
            </a:p>
            <a:p>
              <a:pPr eaLnBrk="1" hangingPunct="1">
                <a:buFontTx/>
                <a:buAutoNum type="arabicPeriod"/>
              </a:pPr>
              <a:r>
                <a:rPr lang="en-US" altLang="ko-KR" sz="1800"/>
                <a:t>adding operators: +    -    &amp; (concatenation)</a:t>
              </a:r>
            </a:p>
            <a:p>
              <a:pPr eaLnBrk="1" hangingPunct="1">
                <a:buFontTx/>
                <a:buAutoNum type="arabicPeriod"/>
              </a:pPr>
              <a:r>
                <a:rPr lang="en-US" altLang="ko-KR" sz="1800"/>
                <a:t>unary sign operators: +    -</a:t>
              </a:r>
            </a:p>
            <a:p>
              <a:pPr eaLnBrk="1" hangingPunct="1">
                <a:buFontTx/>
                <a:buAutoNum type="arabicPeriod"/>
              </a:pPr>
              <a:r>
                <a:rPr lang="en-US" altLang="ko-KR" sz="1800"/>
                <a:t>multiplying operators: *    /    </a:t>
              </a:r>
              <a:r>
                <a:rPr lang="en-US" altLang="ko-KR" sz="1800" b="1"/>
                <a:t>mod    rem</a:t>
              </a:r>
            </a:p>
            <a:p>
              <a:pPr eaLnBrk="1" hangingPunct="1">
                <a:buFontTx/>
                <a:buAutoNum type="arabicPeriod"/>
              </a:pPr>
              <a:r>
                <a:rPr lang="en-US" altLang="ko-KR" sz="1800"/>
                <a:t>miscellaneous operators: </a:t>
              </a:r>
              <a:r>
                <a:rPr lang="en-US" altLang="ko-KR" sz="1800" b="1"/>
                <a:t>not    abs</a:t>
              </a:r>
              <a:r>
                <a:rPr lang="en-US" altLang="ko-KR" sz="1800"/>
                <a:t>    **</a:t>
              </a:r>
            </a:p>
          </p:txBody>
        </p:sp>
        <p:sp>
          <p:nvSpPr>
            <p:cNvPr id="38927" name="Text Box 14"/>
            <p:cNvSpPr txBox="1">
              <a:spLocks noChangeArrowheads="1"/>
            </p:cNvSpPr>
            <p:nvPr/>
          </p:nvSpPr>
          <p:spPr bwMode="auto">
            <a:xfrm>
              <a:off x="340" y="1252"/>
              <a:ext cx="270" cy="145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00"/>
                <a:t>Low     </a:t>
              </a:r>
              <a:r>
                <a:rPr lang="en-US" altLang="ko-KR" sz="1600" i="1"/>
                <a:t>Priority</a:t>
              </a:r>
              <a:r>
                <a:rPr lang="en-US" altLang="ko-KR" sz="1600"/>
                <a:t>       High</a:t>
              </a:r>
            </a:p>
          </p:txBody>
        </p:sp>
      </p:grpSp>
      <p:grpSp>
        <p:nvGrpSpPr>
          <p:cNvPr id="38919" name="Group 17"/>
          <p:cNvGrpSpPr>
            <a:grpSpLocks/>
          </p:cNvGrpSpPr>
          <p:nvPr/>
        </p:nvGrpSpPr>
        <p:grpSpPr bwMode="auto">
          <a:xfrm>
            <a:off x="468313" y="4508500"/>
            <a:ext cx="7643812" cy="798513"/>
            <a:chOff x="295" y="2931"/>
            <a:chExt cx="4815" cy="503"/>
          </a:xfrm>
        </p:grpSpPr>
        <p:sp>
          <p:nvSpPr>
            <p:cNvPr id="38922" name="Text Box 9"/>
            <p:cNvSpPr txBox="1">
              <a:spLocks noChangeArrowheads="1"/>
            </p:cNvSpPr>
            <p:nvPr/>
          </p:nvSpPr>
          <p:spPr bwMode="auto">
            <a:xfrm>
              <a:off x="762" y="3203"/>
              <a:ext cx="1824" cy="231"/>
            </a:xfrm>
            <a:prstGeom prst="rect">
              <a:avLst/>
            </a:prstGeom>
            <a:solidFill>
              <a:srgbClr val="EDF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ko-KR" sz="1800" b="1"/>
                <a:t>not</a:t>
              </a:r>
              <a:r>
                <a:rPr lang="en-US" altLang="ko-KR" sz="1800"/>
                <a:t> A </a:t>
              </a:r>
              <a:r>
                <a:rPr lang="en-US" altLang="ko-KR" sz="1800" b="1"/>
                <a:t>or</a:t>
              </a:r>
              <a:r>
                <a:rPr lang="en-US" altLang="ko-KR" sz="1800"/>
                <a:t> B </a:t>
              </a:r>
              <a:r>
                <a:rPr lang="en-US" altLang="ko-KR" sz="1800" b="1"/>
                <a:t>and</a:t>
              </a:r>
              <a:r>
                <a:rPr lang="en-US" altLang="ko-KR" sz="1800"/>
                <a:t> </a:t>
              </a:r>
              <a:r>
                <a:rPr lang="en-US" altLang="ko-KR" sz="1800" b="1"/>
                <a:t>not</a:t>
              </a:r>
              <a:r>
                <a:rPr lang="en-US" altLang="ko-KR" sz="1800"/>
                <a:t> C &amp; D</a:t>
              </a:r>
            </a:p>
          </p:txBody>
        </p:sp>
        <p:sp>
          <p:nvSpPr>
            <p:cNvPr id="38923" name="Text Box 10"/>
            <p:cNvSpPr txBox="1">
              <a:spLocks noChangeArrowheads="1"/>
            </p:cNvSpPr>
            <p:nvPr/>
          </p:nvSpPr>
          <p:spPr bwMode="auto">
            <a:xfrm>
              <a:off x="2895" y="3203"/>
              <a:ext cx="2208" cy="231"/>
            </a:xfrm>
            <a:prstGeom prst="rect">
              <a:avLst/>
            </a:prstGeom>
            <a:solidFill>
              <a:srgbClr val="EDF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ko-KR" sz="1800" b="1"/>
                <a:t>((not</a:t>
              </a:r>
              <a:r>
                <a:rPr lang="en-US" altLang="ko-KR" sz="1800"/>
                <a:t> A) </a:t>
              </a:r>
              <a:r>
                <a:rPr lang="en-US" altLang="ko-KR" sz="1800" b="1"/>
                <a:t>or</a:t>
              </a:r>
              <a:r>
                <a:rPr lang="en-US" altLang="ko-KR" sz="1800"/>
                <a:t> B) </a:t>
              </a:r>
              <a:r>
                <a:rPr lang="en-US" altLang="ko-KR" sz="1800" b="1"/>
                <a:t>and</a:t>
              </a:r>
              <a:r>
                <a:rPr lang="en-US" altLang="ko-KR" sz="1800"/>
                <a:t> ((</a:t>
              </a:r>
              <a:r>
                <a:rPr lang="en-US" altLang="ko-KR" sz="1800" b="1"/>
                <a:t>not)</a:t>
              </a:r>
              <a:r>
                <a:rPr lang="en-US" altLang="ko-KR" sz="1800"/>
                <a:t> C &amp; D)</a:t>
              </a:r>
            </a:p>
          </p:txBody>
        </p:sp>
        <p:sp>
          <p:nvSpPr>
            <p:cNvPr id="38924" name="Text Box 13"/>
            <p:cNvSpPr txBox="1">
              <a:spLocks noChangeArrowheads="1"/>
            </p:cNvSpPr>
            <p:nvPr/>
          </p:nvSpPr>
          <p:spPr bwMode="auto">
            <a:xfrm>
              <a:off x="295" y="2931"/>
              <a:ext cx="4815" cy="2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ko-KR">
                  <a:solidFill>
                    <a:schemeClr val="tx2"/>
                  </a:solidFill>
                </a:rPr>
                <a:t>Operator Precedence: Order of Evaluation</a:t>
              </a:r>
            </a:p>
          </p:txBody>
        </p:sp>
        <p:sp>
          <p:nvSpPr>
            <p:cNvPr id="38925" name="AutoShape 16"/>
            <p:cNvSpPr>
              <a:spLocks noChangeArrowheads="1"/>
            </p:cNvSpPr>
            <p:nvPr/>
          </p:nvSpPr>
          <p:spPr bwMode="auto">
            <a:xfrm>
              <a:off x="2653" y="3249"/>
              <a:ext cx="182" cy="181"/>
            </a:xfrm>
            <a:prstGeom prst="leftRightArrow">
              <a:avLst>
                <a:gd name="adj1" fmla="val 50000"/>
                <a:gd name="adj2" fmla="val 2011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600">
                <a:latin typeface="굴림" panose="020B0600000101010101" pitchFamily="50" charset="-127"/>
              </a:endParaRPr>
            </a:p>
          </p:txBody>
        </p:sp>
      </p:grpSp>
      <p:sp>
        <p:nvSpPr>
          <p:cNvPr id="38920" name="Text Box 19"/>
          <p:cNvSpPr txBox="1">
            <a:spLocks noChangeArrowheads="1"/>
          </p:cNvSpPr>
          <p:nvPr/>
        </p:nvSpPr>
        <p:spPr bwMode="auto">
          <a:xfrm>
            <a:off x="468313" y="5661025"/>
            <a:ext cx="3240087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ko-KR">
                <a:solidFill>
                  <a:schemeClr val="tx2"/>
                </a:solidFill>
              </a:rPr>
              <a:t>Relational Operators</a:t>
            </a:r>
          </a:p>
        </p:txBody>
      </p:sp>
      <p:sp>
        <p:nvSpPr>
          <p:cNvPr id="38921" name="AutoShape 20"/>
          <p:cNvSpPr>
            <a:spLocks noChangeArrowheads="1"/>
          </p:cNvSpPr>
          <p:nvPr/>
        </p:nvSpPr>
        <p:spPr bwMode="auto">
          <a:xfrm>
            <a:off x="3203575" y="6165850"/>
            <a:ext cx="504825" cy="287338"/>
          </a:xfrm>
          <a:prstGeom prst="rightArrow">
            <a:avLst>
              <a:gd name="adj1" fmla="val 50000"/>
              <a:gd name="adj2" fmla="val 43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600">
              <a:latin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435975" cy="1143000"/>
          </a:xfrm>
        </p:spPr>
        <p:txBody>
          <a:bodyPr/>
          <a:lstStyle/>
          <a:p>
            <a:pPr eaLnBrk="1" hangingPunct="1"/>
            <a:r>
              <a:rPr kumimoji="0" lang="en-US" altLang="ko-KR" sz="3600" dirty="0" smtClean="0">
                <a:solidFill>
                  <a:srgbClr val="3333FF"/>
                </a:solidFill>
              </a:rPr>
              <a:t>VHDL Operators</a:t>
            </a:r>
          </a:p>
        </p:txBody>
      </p:sp>
      <p:pic>
        <p:nvPicPr>
          <p:cNvPr id="3993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65400"/>
            <a:ext cx="836295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395288" y="1989138"/>
            <a:ext cx="7056437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ko-KR">
                <a:solidFill>
                  <a:schemeClr val="tx2"/>
                </a:solidFill>
              </a:rPr>
              <a:t>Example of Relational Operator  - Comparator for Integers</a:t>
            </a:r>
          </a:p>
        </p:txBody>
      </p:sp>
      <p:sp>
        <p:nvSpPr>
          <p:cNvPr id="39941" name="Rectangle 12"/>
          <p:cNvSpPr>
            <a:spLocks noChangeArrowheads="1"/>
          </p:cNvSpPr>
          <p:nvPr/>
        </p:nvSpPr>
        <p:spPr bwMode="auto">
          <a:xfrm>
            <a:off x="4787900" y="3141663"/>
            <a:ext cx="3887788" cy="792162"/>
          </a:xfrm>
          <a:prstGeom prst="rect">
            <a:avLst/>
          </a:prstGeom>
          <a:solidFill>
            <a:srgbClr val="00FF00">
              <a:alpha val="2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600">
              <a:latin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435975" cy="1143000"/>
          </a:xfrm>
        </p:spPr>
        <p:txBody>
          <a:bodyPr/>
          <a:lstStyle/>
          <a:p>
            <a:pPr eaLnBrk="1" hangingPunct="1"/>
            <a:r>
              <a:rPr kumimoji="0" lang="en-US" altLang="ko-KR" sz="3600" dirty="0" smtClean="0">
                <a:solidFill>
                  <a:srgbClr val="3333FF"/>
                </a:solidFill>
              </a:rPr>
              <a:t>VHDL Operators</a:t>
            </a:r>
          </a:p>
        </p:txBody>
      </p:sp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1258888" y="2708275"/>
            <a:ext cx="7315200" cy="2017713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1800"/>
              <a:t>A </a:t>
            </a:r>
            <a:r>
              <a:rPr lang="en-US" altLang="ko-KR" sz="1800" b="1"/>
              <a:t>sll</a:t>
            </a:r>
            <a:r>
              <a:rPr lang="en-US" altLang="ko-KR" sz="1800"/>
              <a:t> 2 is “010101</a:t>
            </a:r>
            <a:r>
              <a:rPr lang="en-US" altLang="ko-KR" sz="1800">
                <a:solidFill>
                  <a:srgbClr val="FF0000"/>
                </a:solidFill>
              </a:rPr>
              <a:t>00</a:t>
            </a:r>
            <a:r>
              <a:rPr lang="en-US" altLang="ko-KR" sz="1800"/>
              <a:t>” (shift left logical, filled with ‘0’)</a:t>
            </a:r>
          </a:p>
          <a:p>
            <a:pPr eaLnBrk="1" hangingPunct="1">
              <a:buFontTx/>
              <a:buNone/>
            </a:pPr>
            <a:r>
              <a:rPr lang="en-US" altLang="ko-KR" sz="1800"/>
              <a:t>A </a:t>
            </a:r>
            <a:r>
              <a:rPr lang="en-US" altLang="ko-KR" sz="1800" b="1"/>
              <a:t>srl</a:t>
            </a:r>
            <a:r>
              <a:rPr lang="en-US" altLang="ko-KR" sz="1800"/>
              <a:t> 3 is “</a:t>
            </a:r>
            <a:r>
              <a:rPr lang="en-US" altLang="ko-KR" sz="1800">
                <a:solidFill>
                  <a:srgbClr val="FF0000"/>
                </a:solidFill>
              </a:rPr>
              <a:t>000</a:t>
            </a:r>
            <a:r>
              <a:rPr lang="en-US" altLang="ko-KR" sz="1800"/>
              <a:t>10010” (shift right logical, filled with ‘0’)</a:t>
            </a:r>
          </a:p>
          <a:p>
            <a:pPr eaLnBrk="1" hangingPunct="1">
              <a:buFontTx/>
              <a:buNone/>
            </a:pPr>
            <a:r>
              <a:rPr lang="en-US" altLang="ko-KR" sz="1800"/>
              <a:t>A </a:t>
            </a:r>
            <a:r>
              <a:rPr lang="en-US" altLang="ko-KR" sz="1800" b="1"/>
              <a:t>sla</a:t>
            </a:r>
            <a:r>
              <a:rPr lang="en-US" altLang="ko-KR" sz="1800"/>
              <a:t> 3 is “10101</a:t>
            </a:r>
            <a:r>
              <a:rPr lang="en-US" altLang="ko-KR" sz="1800">
                <a:solidFill>
                  <a:srgbClr val="FF0000"/>
                </a:solidFill>
              </a:rPr>
              <a:t>111</a:t>
            </a:r>
            <a:r>
              <a:rPr lang="en-US" altLang="ko-KR" sz="1800"/>
              <a:t>: (shift left arithmetic, filled with rightmost bit)</a:t>
            </a:r>
          </a:p>
          <a:p>
            <a:pPr eaLnBrk="1" hangingPunct="1">
              <a:buFontTx/>
              <a:buNone/>
            </a:pPr>
            <a:r>
              <a:rPr lang="en-US" altLang="ko-KR" sz="1800"/>
              <a:t>A </a:t>
            </a:r>
            <a:r>
              <a:rPr lang="en-US" altLang="ko-KR" sz="1800" b="1"/>
              <a:t>sra</a:t>
            </a:r>
            <a:r>
              <a:rPr lang="en-US" altLang="ko-KR" sz="1800"/>
              <a:t> 2 is “</a:t>
            </a:r>
            <a:r>
              <a:rPr lang="en-US" altLang="ko-KR" sz="1800">
                <a:solidFill>
                  <a:srgbClr val="FF0000"/>
                </a:solidFill>
              </a:rPr>
              <a:t>11</a:t>
            </a:r>
            <a:r>
              <a:rPr lang="en-US" altLang="ko-KR" sz="1800"/>
              <a:t>100101” (shift right arithmetic, filled with leftmost bit)</a:t>
            </a:r>
          </a:p>
          <a:p>
            <a:pPr eaLnBrk="1" hangingPunct="1">
              <a:buFontTx/>
              <a:buNone/>
            </a:pPr>
            <a:r>
              <a:rPr lang="en-US" altLang="ko-KR" sz="1800"/>
              <a:t>A </a:t>
            </a:r>
            <a:r>
              <a:rPr lang="en-US" altLang="ko-KR" sz="1800" b="1"/>
              <a:t>rol</a:t>
            </a:r>
            <a:r>
              <a:rPr lang="en-US" altLang="ko-KR" sz="1800"/>
              <a:t> 3 is “10101</a:t>
            </a:r>
            <a:r>
              <a:rPr lang="en-US" altLang="ko-KR" sz="1800">
                <a:solidFill>
                  <a:srgbClr val="FF0000"/>
                </a:solidFill>
              </a:rPr>
              <a:t>100</a:t>
            </a:r>
            <a:r>
              <a:rPr lang="en-US" altLang="ko-KR" sz="1800"/>
              <a:t>” (rotate left)</a:t>
            </a:r>
          </a:p>
          <a:p>
            <a:pPr eaLnBrk="1" hangingPunct="1">
              <a:buFontTx/>
              <a:buNone/>
            </a:pPr>
            <a:r>
              <a:rPr lang="en-US" altLang="ko-KR" sz="1800"/>
              <a:t>A </a:t>
            </a:r>
            <a:r>
              <a:rPr lang="en-US" altLang="ko-KR" sz="1800" b="1"/>
              <a:t>ror</a:t>
            </a:r>
            <a:r>
              <a:rPr lang="en-US" altLang="ko-KR" sz="1800"/>
              <a:t> 5 is “</a:t>
            </a:r>
            <a:r>
              <a:rPr lang="en-US" altLang="ko-KR" sz="1800">
                <a:solidFill>
                  <a:srgbClr val="FF0000"/>
                </a:solidFill>
              </a:rPr>
              <a:t>10101</a:t>
            </a:r>
            <a:r>
              <a:rPr lang="en-US" altLang="ko-KR" sz="1800"/>
              <a:t>100” (rotate right)</a:t>
            </a: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900113" y="5516563"/>
            <a:ext cx="6553200" cy="366712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/>
              <a:t>A(7)&amp;A(7)&amp;A(7 </a:t>
            </a:r>
            <a:r>
              <a:rPr lang="en-US" altLang="ko-KR" sz="1800" b="1"/>
              <a:t>downto</a:t>
            </a:r>
            <a:r>
              <a:rPr lang="en-US" altLang="ko-KR" sz="1800"/>
              <a:t> 2) = ‘1’&amp;’1’&amp;”1000101” = “11100101”</a:t>
            </a:r>
          </a:p>
        </p:txBody>
      </p:sp>
      <p:sp>
        <p:nvSpPr>
          <p:cNvPr id="40965" name="Text Box 8"/>
          <p:cNvSpPr txBox="1">
            <a:spLocks noChangeArrowheads="1"/>
          </p:cNvSpPr>
          <p:nvPr/>
        </p:nvSpPr>
        <p:spPr bwMode="auto">
          <a:xfrm>
            <a:off x="457200" y="1447800"/>
            <a:ext cx="548322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ko-KR">
                <a:solidFill>
                  <a:schemeClr val="tx2"/>
                </a:solidFill>
              </a:rPr>
              <a:t>Shift Operators – </a:t>
            </a:r>
            <a:r>
              <a:rPr kumimoji="0" lang="en-US" altLang="ko-KR" i="1">
                <a:solidFill>
                  <a:schemeClr val="tx2"/>
                </a:solidFill>
              </a:rPr>
              <a:t>shift</a:t>
            </a:r>
            <a:r>
              <a:rPr kumimoji="0" lang="en-US" altLang="ko-KR">
                <a:solidFill>
                  <a:schemeClr val="tx2"/>
                </a:solidFill>
              </a:rPr>
              <a:t> or </a:t>
            </a:r>
            <a:r>
              <a:rPr kumimoji="0" lang="en-US" altLang="ko-KR" i="1">
                <a:solidFill>
                  <a:schemeClr val="tx2"/>
                </a:solidFill>
              </a:rPr>
              <a:t>rotate</a:t>
            </a:r>
            <a:r>
              <a:rPr kumimoji="0" lang="en-US" altLang="ko-KR">
                <a:solidFill>
                  <a:schemeClr val="tx2"/>
                </a:solidFill>
              </a:rPr>
              <a:t> a </a:t>
            </a:r>
            <a:r>
              <a:rPr kumimoji="0" lang="en-US" altLang="ko-KR">
                <a:solidFill>
                  <a:srgbClr val="3333FF"/>
                </a:solidFill>
              </a:rPr>
              <a:t>bit_vector</a:t>
            </a:r>
          </a:p>
        </p:txBody>
      </p:sp>
      <p:sp>
        <p:nvSpPr>
          <p:cNvPr id="40966" name="Text Box 9"/>
          <p:cNvSpPr txBox="1">
            <a:spLocks noChangeArrowheads="1"/>
          </p:cNvSpPr>
          <p:nvPr/>
        </p:nvSpPr>
        <p:spPr bwMode="auto">
          <a:xfrm>
            <a:off x="755650" y="2133600"/>
            <a:ext cx="7416800" cy="3968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ko-KR">
                <a:solidFill>
                  <a:schemeClr val="tx2"/>
                </a:solidFill>
              </a:rPr>
              <a:t>Example: A is an 8-bit vector equal to “10010101”</a:t>
            </a:r>
            <a:r>
              <a:rPr kumimoji="0" lang="en-US" altLang="ko-KR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40967" name="Text Box 10"/>
          <p:cNvSpPr txBox="1">
            <a:spLocks noChangeArrowheads="1"/>
          </p:cNvSpPr>
          <p:nvPr/>
        </p:nvSpPr>
        <p:spPr bwMode="auto">
          <a:xfrm>
            <a:off x="468313" y="5084763"/>
            <a:ext cx="8135937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ko-KR" sz="1800">
                <a:solidFill>
                  <a:schemeClr val="tx2"/>
                </a:solidFill>
              </a:rPr>
              <a:t>Shifting Using Concatenation Operator – Shift right arithmetic two places</a:t>
            </a:r>
            <a:endParaRPr kumimoji="0" lang="en-US" altLang="ko-KR" sz="180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3600" dirty="0" smtClean="0">
                <a:solidFill>
                  <a:srgbClr val="3333FF"/>
                </a:solidFill>
              </a:rPr>
              <a:t>Packages and Libraries</a:t>
            </a:r>
          </a:p>
        </p:txBody>
      </p:sp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900113" y="3049588"/>
            <a:ext cx="3759200" cy="1027112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1800" b="1"/>
              <a:t>package</a:t>
            </a:r>
            <a:r>
              <a:rPr lang="en-US" altLang="ko-KR" sz="1800"/>
              <a:t> package-name </a:t>
            </a:r>
            <a:r>
              <a:rPr lang="en-US" altLang="ko-KR" sz="1800" b="1"/>
              <a:t>is</a:t>
            </a:r>
          </a:p>
          <a:p>
            <a:pPr eaLnBrk="1" hangingPunct="1">
              <a:buFontTx/>
              <a:buNone/>
            </a:pPr>
            <a:r>
              <a:rPr lang="en-US" altLang="ko-KR" sz="1800"/>
              <a:t>   package declarations</a:t>
            </a:r>
          </a:p>
          <a:p>
            <a:pPr eaLnBrk="1" hangingPunct="1">
              <a:buFontTx/>
              <a:buNone/>
            </a:pPr>
            <a:r>
              <a:rPr lang="en-US" altLang="ko-KR" sz="1800" b="1"/>
              <a:t>end</a:t>
            </a:r>
            <a:r>
              <a:rPr lang="en-US" altLang="ko-KR" sz="1800"/>
              <a:t> [</a:t>
            </a:r>
            <a:r>
              <a:rPr lang="en-US" altLang="ko-KR" sz="1800" b="1"/>
              <a:t>package</a:t>
            </a:r>
            <a:r>
              <a:rPr lang="en-US" altLang="ko-KR" sz="1800"/>
              <a:t>][package-name];</a:t>
            </a:r>
          </a:p>
        </p:txBody>
      </p:sp>
      <p:sp>
        <p:nvSpPr>
          <p:cNvPr id="41988" name="Text Box 7"/>
          <p:cNvSpPr txBox="1">
            <a:spLocks noChangeArrowheads="1"/>
          </p:cNvSpPr>
          <p:nvPr/>
        </p:nvSpPr>
        <p:spPr bwMode="auto">
          <a:xfrm>
            <a:off x="900113" y="4978400"/>
            <a:ext cx="4176712" cy="1027113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1800" b="1"/>
              <a:t>package</a:t>
            </a:r>
            <a:r>
              <a:rPr lang="en-US" altLang="ko-KR" sz="1800"/>
              <a:t> body package-name </a:t>
            </a:r>
            <a:r>
              <a:rPr lang="en-US" altLang="ko-KR" sz="1800" b="1"/>
              <a:t>is</a:t>
            </a:r>
          </a:p>
          <a:p>
            <a:pPr eaLnBrk="1" hangingPunct="1">
              <a:buFontTx/>
              <a:buNone/>
            </a:pPr>
            <a:r>
              <a:rPr lang="en-US" altLang="ko-KR" sz="1800"/>
              <a:t>   package body declarations</a:t>
            </a:r>
          </a:p>
          <a:p>
            <a:pPr eaLnBrk="1" hangingPunct="1">
              <a:buFontTx/>
              <a:buNone/>
            </a:pPr>
            <a:r>
              <a:rPr lang="en-US" altLang="ko-KR" sz="1800" b="1"/>
              <a:t>end</a:t>
            </a:r>
            <a:r>
              <a:rPr lang="en-US" altLang="ko-KR" sz="1800"/>
              <a:t> [</a:t>
            </a:r>
            <a:r>
              <a:rPr lang="en-US" altLang="ko-KR" sz="1800" b="1"/>
              <a:t>package body</a:t>
            </a:r>
            <a:r>
              <a:rPr lang="en-US" altLang="ko-KR" sz="1800"/>
              <a:t>][package-name];</a:t>
            </a:r>
          </a:p>
        </p:txBody>
      </p:sp>
      <p:sp>
        <p:nvSpPr>
          <p:cNvPr id="41989" name="Text Box 10"/>
          <p:cNvSpPr txBox="1">
            <a:spLocks noChangeArrowheads="1"/>
          </p:cNvSpPr>
          <p:nvPr/>
        </p:nvSpPr>
        <p:spPr bwMode="auto">
          <a:xfrm>
            <a:off x="900113" y="4508500"/>
            <a:ext cx="28194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1800" b="1"/>
              <a:t>Optional package body</a:t>
            </a:r>
          </a:p>
        </p:txBody>
      </p:sp>
      <p:sp>
        <p:nvSpPr>
          <p:cNvPr id="41990" name="Text Box 11"/>
          <p:cNvSpPr txBox="1">
            <a:spLocks noChangeArrowheads="1"/>
          </p:cNvSpPr>
          <p:nvPr/>
        </p:nvSpPr>
        <p:spPr bwMode="auto">
          <a:xfrm>
            <a:off x="900113" y="2565400"/>
            <a:ext cx="25146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1800" b="1"/>
              <a:t>Package declaration </a:t>
            </a:r>
          </a:p>
        </p:txBody>
      </p:sp>
      <p:sp>
        <p:nvSpPr>
          <p:cNvPr id="41991" name="Text Box 13"/>
          <p:cNvSpPr txBox="1">
            <a:spLocks noChangeArrowheads="1"/>
          </p:cNvSpPr>
          <p:nvPr/>
        </p:nvSpPr>
        <p:spPr bwMode="auto">
          <a:xfrm>
            <a:off x="395288" y="1333500"/>
            <a:ext cx="82804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/>
              <a:t>Packages and Libraries – Frequently used functions and components</a:t>
            </a:r>
          </a:p>
        </p:txBody>
      </p:sp>
      <p:sp>
        <p:nvSpPr>
          <p:cNvPr id="41992" name="Text Box 14"/>
          <p:cNvSpPr txBox="1">
            <a:spLocks noChangeArrowheads="1"/>
          </p:cNvSpPr>
          <p:nvPr/>
        </p:nvSpPr>
        <p:spPr bwMode="auto">
          <a:xfrm>
            <a:off x="395288" y="2041525"/>
            <a:ext cx="410527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/>
              <a:t>Packages Declaration 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3600" dirty="0" smtClean="0">
                <a:solidFill>
                  <a:srgbClr val="3333FF"/>
                </a:solidFill>
              </a:rPr>
              <a:t>VHDL Modules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539750" y="1705323"/>
            <a:ext cx="5832475" cy="112646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ko-KR" sz="1600" dirty="0">
                <a:solidFill>
                  <a:schemeClr val="tx2"/>
                </a:solidFill>
              </a:rPr>
              <a:t> </a:t>
            </a:r>
            <a:r>
              <a:rPr kumimoji="0" lang="en-US" altLang="ko-KR" sz="1600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entity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kumimoji="0" lang="en-US" altLang="ko-KR" dirty="0">
                <a:solidFill>
                  <a:schemeClr val="tx2"/>
                </a:solidFill>
              </a:rPr>
              <a:t>Declare all of the </a:t>
            </a:r>
            <a:r>
              <a:rPr kumimoji="0" lang="en-US" altLang="ko-KR" i="1" dirty="0">
                <a:solidFill>
                  <a:srgbClr val="FF0000"/>
                </a:solidFill>
              </a:rPr>
              <a:t>inputs</a:t>
            </a:r>
            <a:r>
              <a:rPr kumimoji="0" lang="en-US" altLang="ko-KR" dirty="0">
                <a:solidFill>
                  <a:schemeClr val="tx2"/>
                </a:solidFill>
              </a:rPr>
              <a:t> and </a:t>
            </a:r>
            <a:r>
              <a:rPr kumimoji="0" lang="en-US" altLang="ko-KR" i="1" dirty="0">
                <a:solidFill>
                  <a:srgbClr val="FF0000"/>
                </a:solidFill>
              </a:rPr>
              <a:t>outputs</a:t>
            </a:r>
          </a:p>
          <a:p>
            <a:pPr eaLnBrk="1" hangingPunct="1"/>
            <a:r>
              <a:rPr kumimoji="0" lang="en-US" altLang="ko-KR" sz="1600" dirty="0">
                <a:solidFill>
                  <a:schemeClr val="tx2"/>
                </a:solidFill>
              </a:rPr>
              <a:t> </a:t>
            </a:r>
            <a:r>
              <a:rPr kumimoji="0" lang="en-US" altLang="ko-KR" sz="1600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architecture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kumimoji="0" lang="en-US" altLang="ko-KR" dirty="0">
                <a:solidFill>
                  <a:schemeClr val="tx2"/>
                </a:solidFill>
              </a:rPr>
              <a:t>Specify the </a:t>
            </a:r>
            <a:r>
              <a:rPr kumimoji="0" lang="en-US" altLang="ko-KR" i="1" dirty="0">
                <a:solidFill>
                  <a:srgbClr val="FF0000"/>
                </a:solidFill>
              </a:rPr>
              <a:t>internal operation</a:t>
            </a:r>
            <a:r>
              <a:rPr kumimoji="0" lang="en-US" altLang="ko-KR" dirty="0">
                <a:solidFill>
                  <a:schemeClr val="tx2"/>
                </a:solidFill>
              </a:rPr>
              <a:t> of the module</a:t>
            </a:r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323850" y="1268760"/>
            <a:ext cx="2663934" cy="36933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chemeClr val="tx2"/>
                </a:solidFill>
              </a:rPr>
              <a:t>Complete VHDL Module</a:t>
            </a: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179388" y="3281640"/>
            <a:ext cx="3423551" cy="784830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ko-KR" sz="1800" dirty="0">
                <a:solidFill>
                  <a:schemeClr val="tx2"/>
                </a:solidFill>
              </a:rPr>
              <a:t>Example: </a:t>
            </a:r>
            <a:endParaRPr kumimoji="0" lang="en-US" altLang="ko-KR" sz="1800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ko-KR" sz="1800" dirty="0">
                <a:solidFill>
                  <a:schemeClr val="tx2"/>
                </a:solidFill>
              </a:rPr>
              <a:t> </a:t>
            </a:r>
            <a:r>
              <a:rPr kumimoji="0" lang="en-US" altLang="ko-KR" sz="1800" dirty="0" smtClean="0">
                <a:solidFill>
                  <a:schemeClr val="tx2"/>
                </a:solidFill>
              </a:rPr>
              <a:t>  </a:t>
            </a:r>
            <a:r>
              <a:rPr kumimoji="0" lang="en-US" altLang="ko-KR" sz="1800" dirty="0" smtClean="0">
                <a:solidFill>
                  <a:schemeClr val="tx2"/>
                </a:solidFill>
              </a:rPr>
              <a:t>VHDL </a:t>
            </a:r>
            <a:r>
              <a:rPr kumimoji="0" lang="en-US" altLang="ko-KR" sz="1800" dirty="0">
                <a:solidFill>
                  <a:schemeClr val="tx2"/>
                </a:solidFill>
              </a:rPr>
              <a:t>Module with Two Gates</a:t>
            </a: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16326"/>
            <a:ext cx="2880122" cy="9141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23928" y="3281640"/>
            <a:ext cx="4785284" cy="2800767"/>
          </a:xfrm>
          <a:prstGeom prst="rect">
            <a:avLst/>
          </a:prstGeom>
          <a:noFill/>
          <a:ln>
            <a:solidFill>
              <a:srgbClr val="983D0A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entity</a:t>
            </a:r>
            <a:r>
              <a:rPr lang="en-US" altLang="ko-KR" dirty="0">
                <a:solidFill>
                  <a:srgbClr val="00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two_gates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</a:p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ko-KR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port</a:t>
            </a:r>
            <a:r>
              <a:rPr lang="en-US" altLang="ko-KR" dirty="0" smtClean="0">
                <a:solidFill>
                  <a:srgbClr val="00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(A, B, D: </a:t>
            </a:r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bit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E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altLang="ko-KR" dirty="0">
                <a:solidFill>
                  <a:srgbClr val="00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bit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altLang="ko-KR" dirty="0">
                <a:solidFill>
                  <a:srgbClr val="00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two_gates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endParaRPr lang="en-US" altLang="ko-K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architecture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gates </a:t>
            </a:r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of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two_gates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</a:p>
          <a:p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ko-KR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signal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C: 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bit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altLang="ko-KR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  <a:endParaRPr lang="en-US" altLang="ko-KR" dirty="0">
              <a:solidFill>
                <a:srgbClr val="3333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C 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&lt;= A 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B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ko-K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 </a:t>
            </a:r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concurrent statement</a:t>
            </a:r>
          </a:p>
          <a:p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E 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&lt;= C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;       </a:t>
            </a:r>
            <a:r>
              <a:rPr lang="en-US" altLang="ko-K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 </a:t>
            </a:r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concurrent statement</a:t>
            </a:r>
          </a:p>
          <a:p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gates;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33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3600" dirty="0" smtClean="0">
                <a:solidFill>
                  <a:srgbClr val="3333FF"/>
                </a:solidFill>
              </a:rPr>
              <a:t>Packages and Libraries</a:t>
            </a:r>
          </a:p>
        </p:txBody>
      </p:sp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827088" y="3052763"/>
            <a:ext cx="3733800" cy="1027112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1800" b="1"/>
              <a:t>component </a:t>
            </a:r>
            <a:r>
              <a:rPr lang="en-US" altLang="ko-KR" sz="1800"/>
              <a:t>Nor2</a:t>
            </a:r>
          </a:p>
          <a:p>
            <a:pPr eaLnBrk="1" hangingPunct="1">
              <a:buFontTx/>
              <a:buNone/>
            </a:pPr>
            <a:r>
              <a:rPr lang="en-US" altLang="ko-KR" sz="1800" b="1"/>
              <a:t>   port</a:t>
            </a:r>
            <a:r>
              <a:rPr lang="en-US" altLang="ko-KR" sz="1800"/>
              <a:t> (A1,A2: in bit; Z: out bit);</a:t>
            </a:r>
          </a:p>
          <a:p>
            <a:pPr eaLnBrk="1" hangingPunct="1">
              <a:buFontTx/>
              <a:buNone/>
            </a:pPr>
            <a:r>
              <a:rPr lang="en-US" altLang="ko-KR" sz="1800" b="1"/>
              <a:t>end</a:t>
            </a:r>
            <a:r>
              <a:rPr lang="en-US" altLang="ko-KR" sz="1800"/>
              <a:t> </a:t>
            </a:r>
            <a:r>
              <a:rPr lang="en-US" altLang="ko-KR" sz="1800" b="1"/>
              <a:t>component</a:t>
            </a:r>
            <a:r>
              <a:rPr lang="en-US" altLang="ko-KR" sz="1800"/>
              <a:t>;</a:t>
            </a:r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827088" y="4205288"/>
            <a:ext cx="4038600" cy="2392362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1600"/>
              <a:t>--2-input NOR gate</a:t>
            </a:r>
          </a:p>
          <a:p>
            <a:pPr eaLnBrk="1" hangingPunct="1">
              <a:buFontTx/>
              <a:buNone/>
            </a:pPr>
            <a:r>
              <a:rPr lang="en-US" altLang="ko-KR" sz="1600" b="1"/>
              <a:t>entity</a:t>
            </a:r>
            <a:r>
              <a:rPr lang="en-US" altLang="ko-KR" sz="1600"/>
              <a:t> Nor2 is</a:t>
            </a:r>
          </a:p>
          <a:p>
            <a:pPr eaLnBrk="1" hangingPunct="1">
              <a:buFontTx/>
              <a:buNone/>
            </a:pPr>
            <a:r>
              <a:rPr lang="en-US" altLang="ko-KR" sz="1600"/>
              <a:t>   </a:t>
            </a:r>
            <a:r>
              <a:rPr lang="en-US" altLang="ko-KR" sz="1600" b="1"/>
              <a:t>port</a:t>
            </a:r>
            <a:r>
              <a:rPr lang="en-US" altLang="ko-KR" sz="1600"/>
              <a:t> (A1,A2: </a:t>
            </a:r>
            <a:r>
              <a:rPr lang="en-US" altLang="ko-KR" sz="1600" b="1"/>
              <a:t>in</a:t>
            </a:r>
            <a:r>
              <a:rPr lang="en-US" altLang="ko-KR" sz="1600"/>
              <a:t> bit; Z: </a:t>
            </a:r>
            <a:r>
              <a:rPr lang="en-US" altLang="ko-KR" sz="1600" b="1"/>
              <a:t>out</a:t>
            </a:r>
            <a:r>
              <a:rPr lang="en-US" altLang="ko-KR" sz="1600"/>
              <a:t> bit);</a:t>
            </a:r>
          </a:p>
          <a:p>
            <a:pPr eaLnBrk="1" hangingPunct="1">
              <a:buFontTx/>
              <a:buNone/>
            </a:pPr>
            <a:r>
              <a:rPr lang="en-US" altLang="ko-KR" sz="1600" b="1"/>
              <a:t>end</a:t>
            </a:r>
            <a:r>
              <a:rPr lang="en-US" altLang="ko-KR" sz="1600"/>
              <a:t> Nor2;</a:t>
            </a:r>
          </a:p>
          <a:p>
            <a:pPr eaLnBrk="1" hangingPunct="1">
              <a:buFontTx/>
              <a:buNone/>
            </a:pPr>
            <a:r>
              <a:rPr lang="en-US" altLang="ko-KR" sz="1600" b="1"/>
              <a:t>architecture</a:t>
            </a:r>
            <a:r>
              <a:rPr lang="en-US" altLang="ko-KR" sz="1600"/>
              <a:t> concur </a:t>
            </a:r>
            <a:r>
              <a:rPr lang="en-US" altLang="ko-KR" sz="1600" b="1"/>
              <a:t>of</a:t>
            </a:r>
            <a:r>
              <a:rPr lang="en-US" altLang="ko-KR" sz="1600"/>
              <a:t> Nor2 </a:t>
            </a:r>
            <a:r>
              <a:rPr lang="en-US" altLang="ko-KR" sz="1600" b="1"/>
              <a:t>is</a:t>
            </a:r>
          </a:p>
          <a:p>
            <a:pPr eaLnBrk="1" hangingPunct="1">
              <a:buFontTx/>
              <a:buNone/>
            </a:pPr>
            <a:r>
              <a:rPr lang="en-US" altLang="ko-KR" sz="1600" b="1"/>
              <a:t>begin</a:t>
            </a:r>
          </a:p>
          <a:p>
            <a:pPr eaLnBrk="1" hangingPunct="1">
              <a:buFontTx/>
              <a:buNone/>
            </a:pPr>
            <a:r>
              <a:rPr lang="en-US" altLang="ko-KR" sz="1600"/>
              <a:t>   Z&lt;=</a:t>
            </a:r>
            <a:r>
              <a:rPr lang="en-US" altLang="ko-KR" sz="1600" b="1"/>
              <a:t>not</a:t>
            </a:r>
            <a:r>
              <a:rPr lang="en-US" altLang="ko-KR" sz="1600"/>
              <a:t>(A1 </a:t>
            </a:r>
            <a:r>
              <a:rPr lang="en-US" altLang="ko-KR" sz="1600" b="1"/>
              <a:t>or</a:t>
            </a:r>
            <a:r>
              <a:rPr lang="en-US" altLang="ko-KR" sz="1600"/>
              <a:t> A2) </a:t>
            </a:r>
            <a:r>
              <a:rPr lang="en-US" altLang="ko-KR" sz="1600" b="1"/>
              <a:t>after</a:t>
            </a:r>
            <a:r>
              <a:rPr lang="en-US" altLang="ko-KR" sz="1600"/>
              <a:t> 10ns;</a:t>
            </a:r>
          </a:p>
          <a:p>
            <a:pPr eaLnBrk="1" hangingPunct="1">
              <a:buFontTx/>
              <a:buNone/>
            </a:pPr>
            <a:r>
              <a:rPr lang="en-US" altLang="ko-KR" sz="1600" b="1"/>
              <a:t>end</a:t>
            </a:r>
            <a:r>
              <a:rPr lang="en-US" altLang="ko-KR" sz="1600"/>
              <a:t> concur;</a:t>
            </a:r>
          </a:p>
        </p:txBody>
      </p:sp>
      <p:sp>
        <p:nvSpPr>
          <p:cNvPr id="43013" name="Text Box 9"/>
          <p:cNvSpPr txBox="1">
            <a:spLocks noChangeArrowheads="1"/>
          </p:cNvSpPr>
          <p:nvPr/>
        </p:nvSpPr>
        <p:spPr bwMode="auto">
          <a:xfrm>
            <a:off x="323850" y="1268413"/>
            <a:ext cx="8208963" cy="11271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i="1">
                <a:solidFill>
                  <a:srgbClr val="FF0000"/>
                </a:solidFill>
              </a:rPr>
              <a:t>bit_pack</a:t>
            </a:r>
            <a:r>
              <a:rPr lang="en-US" altLang="ko-KR"/>
              <a:t> package (compiled library name: </a:t>
            </a:r>
            <a:r>
              <a:rPr lang="en-US" altLang="ko-KR" i="1">
                <a:solidFill>
                  <a:srgbClr val="FF0000"/>
                </a:solidFill>
              </a:rPr>
              <a:t>BITLIB</a:t>
            </a:r>
            <a:r>
              <a:rPr lang="en-US" altLang="ko-KR"/>
              <a:t>)</a:t>
            </a:r>
          </a:p>
          <a:p>
            <a:pPr eaLnBrk="1" hangingPunct="1">
              <a:buFontTx/>
              <a:buNone/>
            </a:pPr>
            <a:r>
              <a:rPr lang="en-US" altLang="ko-KR"/>
              <a:t>     - includes components and functions (inside CD-ROM attached)</a:t>
            </a:r>
          </a:p>
          <a:p>
            <a:pPr eaLnBrk="1" hangingPunct="1">
              <a:buFontTx/>
              <a:buNone/>
            </a:pPr>
            <a:r>
              <a:rPr lang="en-US" altLang="ko-KR" u="sng"/>
              <a:t>Example:</a:t>
            </a:r>
            <a:r>
              <a:rPr lang="en-US" altLang="ko-KR"/>
              <a:t> </a:t>
            </a:r>
            <a:r>
              <a:rPr lang="en-US" altLang="ko-KR" i="1">
                <a:solidFill>
                  <a:srgbClr val="3333FF"/>
                </a:solidFill>
              </a:rPr>
              <a:t>Nor2</a:t>
            </a:r>
            <a:r>
              <a:rPr lang="en-US" altLang="ko-KR"/>
              <a:t> gate</a:t>
            </a:r>
          </a:p>
        </p:txBody>
      </p:sp>
      <p:sp>
        <p:nvSpPr>
          <p:cNvPr id="43014" name="Text Box 12"/>
          <p:cNvSpPr txBox="1">
            <a:spLocks noChangeArrowheads="1"/>
          </p:cNvSpPr>
          <p:nvPr/>
        </p:nvSpPr>
        <p:spPr bwMode="auto">
          <a:xfrm>
            <a:off x="395288" y="2549525"/>
            <a:ext cx="4176712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/>
              <a:t>Component Declaration for Nor2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3600" dirty="0" smtClean="0">
                <a:solidFill>
                  <a:srgbClr val="3333FF"/>
                </a:solidFill>
              </a:rPr>
              <a:t>Packages and Libraries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50825" y="3278188"/>
            <a:ext cx="8218488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ko-KR" sz="1800">
                <a:solidFill>
                  <a:schemeClr val="tx2"/>
                </a:solidFill>
              </a:rPr>
              <a:t>NOR-NOR Circuit and Structural VHDL Code Using Library Components</a:t>
            </a:r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609600" y="1828800"/>
            <a:ext cx="2522538" cy="366713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 b="1"/>
              <a:t>libraray</a:t>
            </a:r>
            <a:r>
              <a:rPr lang="en-US" altLang="ko-KR" sz="1800"/>
              <a:t> BITLIB;</a:t>
            </a:r>
          </a:p>
        </p:txBody>
      </p:sp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609600" y="2209800"/>
            <a:ext cx="3457575" cy="366713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 b="1"/>
              <a:t>use </a:t>
            </a:r>
            <a:r>
              <a:rPr lang="en-US" altLang="ko-KR" sz="1800"/>
              <a:t>BITLIB.bit_pack.all;</a:t>
            </a:r>
          </a:p>
        </p:txBody>
      </p:sp>
      <p:sp>
        <p:nvSpPr>
          <p:cNvPr id="44038" name="Text Box 9"/>
          <p:cNvSpPr txBox="1">
            <a:spLocks noChangeArrowheads="1"/>
          </p:cNvSpPr>
          <p:nvPr/>
        </p:nvSpPr>
        <p:spPr bwMode="auto">
          <a:xfrm>
            <a:off x="609600" y="2590800"/>
            <a:ext cx="4106863" cy="366713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 b="1"/>
              <a:t>use </a:t>
            </a:r>
            <a:r>
              <a:rPr lang="en-US" altLang="ko-KR" sz="1800"/>
              <a:t>BITLIB.bit_pack.Nor2;</a:t>
            </a:r>
          </a:p>
        </p:txBody>
      </p:sp>
      <p:pic>
        <p:nvPicPr>
          <p:cNvPr id="4403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3733800"/>
            <a:ext cx="6248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Text Box 11"/>
          <p:cNvSpPr txBox="1">
            <a:spLocks noChangeArrowheads="1"/>
          </p:cNvSpPr>
          <p:nvPr/>
        </p:nvSpPr>
        <p:spPr bwMode="auto">
          <a:xfrm>
            <a:off x="228600" y="1339850"/>
            <a:ext cx="86106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/>
              <a:t>To access components and functions within a package requires a library and a use.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3600" dirty="0" smtClean="0">
                <a:solidFill>
                  <a:srgbClr val="3333FF"/>
                </a:solidFill>
              </a:rPr>
              <a:t>IEEE Standard Logic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1424784"/>
            <a:ext cx="3654783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IEEE-1164 standard logic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2060848"/>
            <a:ext cx="87849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Consolas" panose="020B0609020204030204" pitchFamily="49" charset="0"/>
                <a:cs typeface="Consolas" panose="020B0609020204030204" pitchFamily="49" charset="0"/>
              </a:rPr>
              <a:t>type </a:t>
            </a:r>
            <a:r>
              <a:rPr lang="en-US" altLang="ko-KR" sz="2000" dirty="0" err="1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sz="2000" dirty="0">
                <a:latin typeface="Consolas" panose="020B0609020204030204" pitchFamily="49" charset="0"/>
                <a:cs typeface="Consolas" panose="020B0609020204030204" pitchFamily="49" charset="0"/>
              </a:rPr>
              <a:t> is ( 'U', </a:t>
            </a:r>
            <a:r>
              <a:rPr lang="en-US" altLang="ko-KR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</a:t>
            </a:r>
            <a:r>
              <a:rPr lang="en-US" altLang="ko-KR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20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uninitialized</a:t>
            </a:r>
            <a:endParaRPr lang="en-US" altLang="ko-KR" sz="2000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ko-K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'X</a:t>
            </a:r>
            <a:r>
              <a:rPr lang="en-US" altLang="ko-KR" sz="2000" dirty="0">
                <a:latin typeface="Consolas" panose="020B0609020204030204" pitchFamily="49" charset="0"/>
                <a:cs typeface="Consolas" panose="020B0609020204030204" pitchFamily="49" charset="0"/>
              </a:rPr>
              <a:t>', </a:t>
            </a:r>
            <a:r>
              <a:rPr lang="en-US" altLang="ko-KR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 strong drive, unknown logic value</a:t>
            </a:r>
          </a:p>
          <a:p>
            <a:r>
              <a:rPr lang="en-US" altLang="ko-K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'0</a:t>
            </a:r>
            <a:r>
              <a:rPr lang="en-US" altLang="ko-KR" sz="2000" dirty="0">
                <a:latin typeface="Consolas" panose="020B0609020204030204" pitchFamily="49" charset="0"/>
                <a:cs typeface="Consolas" panose="020B0609020204030204" pitchFamily="49" charset="0"/>
              </a:rPr>
              <a:t>', </a:t>
            </a:r>
            <a:r>
              <a:rPr lang="en-US" altLang="ko-KR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 strong drive, logic zero</a:t>
            </a:r>
          </a:p>
          <a:p>
            <a:r>
              <a:rPr lang="en-US" altLang="ko-K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'1</a:t>
            </a:r>
            <a:r>
              <a:rPr lang="en-US" altLang="ko-KR" sz="2000" dirty="0">
                <a:latin typeface="Consolas" panose="020B0609020204030204" pitchFamily="49" charset="0"/>
                <a:cs typeface="Consolas" panose="020B0609020204030204" pitchFamily="49" charset="0"/>
              </a:rPr>
              <a:t>', </a:t>
            </a:r>
            <a:r>
              <a:rPr lang="en-US" altLang="ko-KR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 strong drive, logic one</a:t>
            </a:r>
          </a:p>
          <a:p>
            <a:r>
              <a:rPr lang="en-US" altLang="ko-K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'Z</a:t>
            </a:r>
            <a:r>
              <a:rPr lang="en-US" altLang="ko-KR" sz="2000" dirty="0">
                <a:latin typeface="Consolas" panose="020B0609020204030204" pitchFamily="49" charset="0"/>
                <a:cs typeface="Consolas" panose="020B0609020204030204" pitchFamily="49" charset="0"/>
              </a:rPr>
              <a:t>', </a:t>
            </a:r>
            <a:r>
              <a:rPr lang="en-US" altLang="ko-KR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 high impedance</a:t>
            </a:r>
          </a:p>
          <a:p>
            <a:r>
              <a:rPr lang="en-US" altLang="ko-K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'W</a:t>
            </a:r>
            <a:r>
              <a:rPr lang="en-US" altLang="ko-KR" sz="2000" dirty="0">
                <a:latin typeface="Consolas" panose="020B0609020204030204" pitchFamily="49" charset="0"/>
                <a:cs typeface="Consolas" panose="020B0609020204030204" pitchFamily="49" charset="0"/>
              </a:rPr>
              <a:t>', </a:t>
            </a:r>
            <a:r>
              <a:rPr lang="en-US" altLang="ko-KR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 weak drive, unknown logic value</a:t>
            </a:r>
          </a:p>
          <a:p>
            <a:r>
              <a:rPr lang="en-US" altLang="ko-K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'L</a:t>
            </a:r>
            <a:r>
              <a:rPr lang="en-US" altLang="ko-KR" sz="2000" dirty="0">
                <a:latin typeface="Consolas" panose="020B0609020204030204" pitchFamily="49" charset="0"/>
                <a:cs typeface="Consolas" panose="020B0609020204030204" pitchFamily="49" charset="0"/>
              </a:rPr>
              <a:t>', </a:t>
            </a:r>
            <a:r>
              <a:rPr lang="en-US" altLang="ko-KR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 weak drive, logic </a:t>
            </a:r>
            <a:r>
              <a:rPr lang="en-US" altLang="ko-KR" sz="20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zero</a:t>
            </a:r>
            <a:endParaRPr lang="en-US" altLang="ko-KR" sz="2000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ko-K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'H</a:t>
            </a:r>
            <a:r>
              <a:rPr lang="en-US" altLang="ko-KR" sz="2000" dirty="0">
                <a:latin typeface="Consolas" panose="020B0609020204030204" pitchFamily="49" charset="0"/>
                <a:cs typeface="Consolas" panose="020B0609020204030204" pitchFamily="49" charset="0"/>
              </a:rPr>
              <a:t>', </a:t>
            </a:r>
            <a:r>
              <a:rPr lang="en-US" altLang="ko-KR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 weak drive, logic one</a:t>
            </a:r>
          </a:p>
          <a:p>
            <a:r>
              <a:rPr lang="en-US" altLang="ko-K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'-'  </a:t>
            </a:r>
            <a:r>
              <a:rPr lang="en-US" altLang="ko-KR" sz="20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 </a:t>
            </a:r>
            <a:r>
              <a:rPr lang="en-US" altLang="ko-KR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unspecified (</a:t>
            </a:r>
            <a:r>
              <a:rPr lang="en-US" altLang="ko-KR" sz="20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don’t </a:t>
            </a:r>
            <a:r>
              <a:rPr lang="en-US" altLang="ko-KR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care)</a:t>
            </a:r>
          </a:p>
          <a:p>
            <a:r>
              <a:rPr lang="en-US" altLang="ko-K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);</a:t>
            </a:r>
            <a:endParaRPr lang="ko-KR" alt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3600" dirty="0" smtClean="0">
                <a:solidFill>
                  <a:srgbClr val="3333FF"/>
                </a:solidFill>
              </a:rPr>
              <a:t>IEEE Standard Logic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28600" y="2665228"/>
            <a:ext cx="2255168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ko-KR" sz="1800">
                <a:solidFill>
                  <a:schemeClr val="tx2"/>
                </a:solidFill>
              </a:rPr>
              <a:t>Tri-state Buffer</a:t>
            </a:r>
          </a:p>
        </p:txBody>
      </p:sp>
      <p:pic>
        <p:nvPicPr>
          <p:cNvPr id="4506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635" y="2348881"/>
            <a:ext cx="5547829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11"/>
          <p:cNvSpPr txBox="1">
            <a:spLocks noChangeArrowheads="1"/>
          </p:cNvSpPr>
          <p:nvPr/>
        </p:nvSpPr>
        <p:spPr bwMode="auto">
          <a:xfrm>
            <a:off x="228600" y="3936298"/>
            <a:ext cx="3634177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ko-KR" sz="1800">
                <a:solidFill>
                  <a:schemeClr val="tx2"/>
                </a:solidFill>
              </a:rPr>
              <a:t>Tri-state Buffers Driving a Bus</a:t>
            </a:r>
          </a:p>
        </p:txBody>
      </p:sp>
      <p:pic>
        <p:nvPicPr>
          <p:cNvPr id="4506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394379"/>
            <a:ext cx="5833145" cy="186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 Box 13"/>
          <p:cNvSpPr txBox="1">
            <a:spLocks noChangeArrowheads="1"/>
          </p:cNvSpPr>
          <p:nvPr/>
        </p:nvSpPr>
        <p:spPr bwMode="auto">
          <a:xfrm>
            <a:off x="228600" y="1339850"/>
            <a:ext cx="8534400" cy="86177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dirty="0"/>
              <a:t>IEEE standard 1164 defines a </a:t>
            </a:r>
            <a:r>
              <a:rPr lang="en-US" altLang="ko-KR" dirty="0" err="1"/>
              <a:t>std_logic</a:t>
            </a:r>
            <a:r>
              <a:rPr lang="en-US" altLang="ko-KR" dirty="0"/>
              <a:t> type of nine </a:t>
            </a:r>
            <a:r>
              <a:rPr lang="en-US" altLang="ko-KR" dirty="0" smtClean="0"/>
              <a:t>values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X, 0, 1, Z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, W, L, H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endParaRPr lang="en-US" altLang="ko-KR" dirty="0"/>
          </a:p>
        </p:txBody>
      </p:sp>
      <p:sp>
        <p:nvSpPr>
          <p:cNvPr id="45065" name="Rectangle 15"/>
          <p:cNvSpPr>
            <a:spLocks noChangeArrowheads="1"/>
          </p:cNvSpPr>
          <p:nvPr/>
        </p:nvSpPr>
        <p:spPr bwMode="auto">
          <a:xfrm>
            <a:off x="5435600" y="3167602"/>
            <a:ext cx="3096840" cy="324000"/>
          </a:xfrm>
          <a:prstGeom prst="rect">
            <a:avLst/>
          </a:prstGeom>
          <a:solidFill>
            <a:srgbClr val="00FF00">
              <a:alpha val="2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600">
              <a:latin typeface="굴림" panose="020B0600000101010101" pitchFamily="50" charset="-127"/>
            </a:endParaRPr>
          </a:p>
        </p:txBody>
      </p:sp>
      <p:sp>
        <p:nvSpPr>
          <p:cNvPr id="45066" name="Rectangle 16"/>
          <p:cNvSpPr>
            <a:spLocks noChangeArrowheads="1"/>
          </p:cNvSpPr>
          <p:nvPr/>
        </p:nvSpPr>
        <p:spPr bwMode="auto">
          <a:xfrm>
            <a:off x="4451893" y="5561622"/>
            <a:ext cx="2808288" cy="431800"/>
          </a:xfrm>
          <a:prstGeom prst="rect">
            <a:avLst/>
          </a:prstGeom>
          <a:solidFill>
            <a:srgbClr val="00FF00">
              <a:alpha val="2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600"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409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3600" dirty="0" smtClean="0">
                <a:solidFill>
                  <a:srgbClr val="3333FF"/>
                </a:solidFill>
              </a:rPr>
              <a:t>IEEE Standard Logic</a:t>
            </a:r>
          </a:p>
        </p:txBody>
      </p:sp>
      <p:sp>
        <p:nvSpPr>
          <p:cNvPr id="46085" name="Text Box 11"/>
          <p:cNvSpPr txBox="1">
            <a:spLocks noChangeArrowheads="1"/>
          </p:cNvSpPr>
          <p:nvPr/>
        </p:nvSpPr>
        <p:spPr bwMode="auto">
          <a:xfrm>
            <a:off x="755576" y="2132856"/>
            <a:ext cx="4248150" cy="731838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ko-KR" b="1">
                <a:latin typeface="Consolas" panose="020B0609020204030204" pitchFamily="49" charset="0"/>
                <a:cs typeface="Consolas" panose="020B0609020204030204" pitchFamily="49" charset="0"/>
              </a:rPr>
              <a:t>library</a:t>
            </a:r>
            <a:r>
              <a:rPr lang="en-US" altLang="ko-KR">
                <a:latin typeface="Consolas" panose="020B0609020204030204" pitchFamily="49" charset="0"/>
                <a:cs typeface="Consolas" panose="020B0609020204030204" pitchFamily="49" charset="0"/>
              </a:rPr>
              <a:t> ieee;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ko-KR" b="1">
                <a:latin typeface="Consolas" panose="020B0609020204030204" pitchFamily="49" charset="0"/>
                <a:cs typeface="Consolas" panose="020B0609020204030204" pitchFamily="49" charset="0"/>
              </a:rPr>
              <a:t>use</a:t>
            </a:r>
            <a:r>
              <a:rPr lang="en-US" altLang="ko-KR">
                <a:latin typeface="Consolas" panose="020B0609020204030204" pitchFamily="49" charset="0"/>
                <a:cs typeface="Consolas" panose="020B0609020204030204" pitchFamily="49" charset="0"/>
              </a:rPr>
              <a:t> ieee.std_logic_1164.all;</a:t>
            </a:r>
          </a:p>
        </p:txBody>
      </p:sp>
      <p:sp>
        <p:nvSpPr>
          <p:cNvPr id="46086" name="Text Box 12"/>
          <p:cNvSpPr txBox="1">
            <a:spLocks noChangeArrowheads="1"/>
          </p:cNvSpPr>
          <p:nvPr/>
        </p:nvSpPr>
        <p:spPr bwMode="auto">
          <a:xfrm>
            <a:off x="539552" y="1484784"/>
            <a:ext cx="7272337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ko-KR" dirty="0">
                <a:solidFill>
                  <a:schemeClr val="tx2"/>
                </a:solidFill>
              </a:rPr>
              <a:t>To use signals of type </a:t>
            </a:r>
            <a:r>
              <a:rPr kumimoji="0" lang="en-US" altLang="ko-KR" dirty="0" err="1">
                <a:solidFill>
                  <a:srgbClr val="3333FF"/>
                </a:solidFill>
              </a:rPr>
              <a:t>std_logic</a:t>
            </a:r>
            <a:r>
              <a:rPr kumimoji="0" lang="en-US" altLang="ko-KR" dirty="0">
                <a:solidFill>
                  <a:srgbClr val="3333FF"/>
                </a:solidFill>
              </a:rPr>
              <a:t> </a:t>
            </a:r>
            <a:r>
              <a:rPr kumimoji="0" lang="en-US" altLang="ko-KR" dirty="0">
                <a:solidFill>
                  <a:schemeClr val="tx2"/>
                </a:solidFill>
              </a:rPr>
              <a:t>and </a:t>
            </a:r>
            <a:r>
              <a:rPr kumimoji="0" lang="en-US" altLang="ko-KR" dirty="0" err="1">
                <a:solidFill>
                  <a:srgbClr val="3333FF"/>
                </a:solidFill>
              </a:rPr>
              <a:t>std_logic_vector</a:t>
            </a:r>
            <a:endParaRPr kumimoji="0" lang="en-US" altLang="ko-KR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9750" y="2556367"/>
            <a:ext cx="5544616" cy="37548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 </a:t>
            </a:r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library declaration</a:t>
            </a:r>
          </a:p>
          <a:p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library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IEEE;</a:t>
            </a:r>
          </a:p>
          <a:p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IEEE.std_logic_1164.all;</a:t>
            </a:r>
          </a:p>
          <a:p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--entity</a:t>
            </a:r>
          </a:p>
          <a:p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entity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quad_and_gates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</a:p>
          <a:p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port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(A3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, A2, A1, A0: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B3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, B2, B1, B0: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ko-KR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C3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, C2, C1, C0: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quad_and_gates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--architecture</a:t>
            </a:r>
          </a:p>
          <a:p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architecture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my_vector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of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quad_and_gates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</a:p>
          <a:p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 C3 &lt;= A3 and B3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   </a:t>
            </a:r>
            <a:r>
              <a:rPr lang="en-US" altLang="ko-KR" sz="14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 hard way</a:t>
            </a:r>
            <a:endParaRPr lang="en-US" altLang="ko-KR" sz="1400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C2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&lt;= A2 and B2;</a:t>
            </a:r>
          </a:p>
          <a:p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C1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&lt;= A1 and B1;</a:t>
            </a:r>
          </a:p>
          <a:p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C0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&lt;= A0 and B0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my_vector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ko-KR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755576" y="5132660"/>
            <a:ext cx="3240360" cy="888628"/>
          </a:xfrm>
          <a:prstGeom prst="roundRect">
            <a:avLst/>
          </a:prstGeom>
          <a:solidFill>
            <a:srgbClr val="FFFF00">
              <a:alpha val="13000"/>
            </a:srgb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19" name="Text Box 11"/>
          <p:cNvSpPr txBox="1">
            <a:spLocks noChangeArrowheads="1"/>
          </p:cNvSpPr>
          <p:nvPr/>
        </p:nvSpPr>
        <p:spPr bwMode="auto">
          <a:xfrm>
            <a:off x="539750" y="1412875"/>
            <a:ext cx="5616575" cy="10064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b="1" i="1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std_logic_vector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pPr eaLnBrk="1" hangingPunct="1">
              <a:spcBef>
                <a:spcPct val="0"/>
              </a:spcBef>
            </a:pPr>
            <a:r>
              <a:rPr lang="en-US" altLang="ko-KR" dirty="0"/>
              <a:t> One dimensional array of </a:t>
            </a:r>
            <a:r>
              <a:rPr lang="en-US" altLang="ko-KR" dirty="0" err="1" smtClean="0"/>
              <a:t>std_logic</a:t>
            </a:r>
            <a:r>
              <a:rPr lang="en-US" altLang="ko-KR" dirty="0" smtClean="0"/>
              <a:t> </a:t>
            </a:r>
            <a:r>
              <a:rPr lang="en-US" altLang="ko-KR" dirty="0"/>
              <a:t>signals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dirty="0"/>
              <a:t> Index starts with 0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6588224" y="2636912"/>
            <a:ext cx="2181427" cy="3023766"/>
            <a:chOff x="6588224" y="2520100"/>
            <a:chExt cx="2181427" cy="3023766"/>
          </a:xfrm>
        </p:grpSpPr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88224" y="2564904"/>
              <a:ext cx="2181427" cy="2965115"/>
            </a:xfrm>
            <a:prstGeom prst="rect">
              <a:avLst/>
            </a:prstGeom>
            <a:ln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6654340" y="4866694"/>
              <a:ext cx="43794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8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A0</a:t>
              </a:r>
              <a:endParaRPr lang="ko-KR" altLang="en-US" sz="1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54340" y="4084496"/>
              <a:ext cx="43794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8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A1</a:t>
              </a:r>
              <a:endParaRPr lang="ko-KR" altLang="en-US" sz="1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54340" y="3302298"/>
              <a:ext cx="43794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8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A2</a:t>
              </a:r>
              <a:endParaRPr lang="ko-KR" altLang="en-US" sz="1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4340" y="2520100"/>
              <a:ext cx="43794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8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A3</a:t>
              </a:r>
              <a:endParaRPr lang="ko-KR" altLang="en-US" sz="1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54340" y="5174534"/>
              <a:ext cx="43794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8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B0</a:t>
              </a:r>
              <a:endParaRPr lang="ko-KR" altLang="en-US" sz="1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54340" y="4392336"/>
              <a:ext cx="43794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8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B1</a:t>
              </a:r>
              <a:endParaRPr lang="ko-KR" altLang="en-US" sz="1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54340" y="3610138"/>
              <a:ext cx="43794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8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B2</a:t>
              </a:r>
              <a:endParaRPr lang="ko-KR" altLang="en-US" sz="1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54340" y="2827940"/>
              <a:ext cx="43794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8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B3</a:t>
              </a:r>
              <a:endParaRPr lang="ko-KR" altLang="en-US" sz="1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22833" y="5015848"/>
              <a:ext cx="43794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8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C0</a:t>
              </a:r>
              <a:endParaRPr lang="ko-KR" altLang="en-US" sz="1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22833" y="4233650"/>
              <a:ext cx="43794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8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C1</a:t>
              </a:r>
              <a:endParaRPr lang="ko-KR" altLang="en-US" sz="1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322833" y="3451452"/>
              <a:ext cx="43794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8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C2</a:t>
              </a:r>
              <a:endParaRPr lang="ko-KR" altLang="en-US" sz="1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322833" y="2669254"/>
              <a:ext cx="43794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8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C3</a:t>
              </a:r>
              <a:endParaRPr lang="ko-KR" altLang="en-US" sz="1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3600" dirty="0" smtClean="0">
                <a:solidFill>
                  <a:srgbClr val="3333FF"/>
                </a:solidFill>
              </a:rPr>
              <a:t>IEEE Standard Logic</a:t>
            </a:r>
          </a:p>
        </p:txBody>
      </p:sp>
    </p:spTree>
    <p:extLst>
      <p:ext uri="{BB962C8B-B14F-4D97-AF65-F5344CB8AC3E}">
        <p14:creationId xmlns:p14="http://schemas.microsoft.com/office/powerpoint/2010/main" val="343607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3528" y="2556367"/>
            <a:ext cx="5688434" cy="32932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 </a:t>
            </a:r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library declaration</a:t>
            </a:r>
          </a:p>
          <a:p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library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IEEE;</a:t>
            </a:r>
          </a:p>
          <a:p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IEEE.std_logic_1164.all;</a:t>
            </a:r>
          </a:p>
          <a:p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--entity</a:t>
            </a:r>
          </a:p>
          <a:p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entity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quad_and_gates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</a:p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port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(A, B: in  </a:t>
            </a:r>
            <a:r>
              <a:rPr lang="en-US" altLang="ko-KR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std_logic_vector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(3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downto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0);</a:t>
            </a:r>
          </a:p>
          <a:p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C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: out </a:t>
            </a:r>
            <a:r>
              <a:rPr lang="en-US" altLang="ko-KR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std_logic_vector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(3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downto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0));</a:t>
            </a:r>
          </a:p>
          <a:p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quad_and_gates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--architecture</a:t>
            </a:r>
          </a:p>
          <a:p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architecture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my_vector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of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quad_and_gates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</a:p>
          <a:p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C 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&lt;= 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A 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and 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B;    </a:t>
            </a:r>
            <a:r>
              <a:rPr lang="en-US" altLang="ko-K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 easy way</a:t>
            </a:r>
            <a:endParaRPr lang="en-US" altLang="ko-KR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ko-KR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my_vector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539354" y="5301232"/>
            <a:ext cx="3528590" cy="216000"/>
          </a:xfrm>
          <a:prstGeom prst="roundRect">
            <a:avLst/>
          </a:prstGeom>
          <a:solidFill>
            <a:srgbClr val="FFFF00">
              <a:alpha val="13000"/>
            </a:srgb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19" name="Text Box 11"/>
          <p:cNvSpPr txBox="1">
            <a:spLocks noChangeArrowheads="1"/>
          </p:cNvSpPr>
          <p:nvPr/>
        </p:nvSpPr>
        <p:spPr bwMode="auto">
          <a:xfrm>
            <a:off x="323528" y="1412875"/>
            <a:ext cx="5616575" cy="10064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b="1" i="1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std_logic_vector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pPr eaLnBrk="1" hangingPunct="1">
              <a:spcBef>
                <a:spcPct val="0"/>
              </a:spcBef>
            </a:pPr>
            <a:r>
              <a:rPr lang="en-US" altLang="ko-KR" dirty="0"/>
              <a:t> One dimensional array of </a:t>
            </a:r>
            <a:r>
              <a:rPr lang="en-US" altLang="ko-KR" dirty="0" err="1" smtClean="0"/>
              <a:t>std_logic</a:t>
            </a:r>
            <a:r>
              <a:rPr lang="en-US" altLang="ko-KR" dirty="0" smtClean="0"/>
              <a:t> </a:t>
            </a:r>
            <a:r>
              <a:rPr lang="en-US" altLang="ko-KR" dirty="0"/>
              <a:t>signals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dirty="0"/>
              <a:t> Index starts with 0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6228184" y="2691088"/>
            <a:ext cx="2576062" cy="3023766"/>
            <a:chOff x="3203848" y="2537123"/>
            <a:chExt cx="2576062" cy="3023766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4086" y="2581927"/>
              <a:ext cx="2181427" cy="296511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203848" y="4883717"/>
              <a:ext cx="6912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8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A(0)</a:t>
              </a:r>
              <a:endParaRPr lang="ko-KR" altLang="en-US" sz="1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03848" y="4101519"/>
              <a:ext cx="6912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8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A(1)</a:t>
              </a:r>
              <a:endParaRPr lang="ko-KR" altLang="en-US" sz="1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03848" y="3319321"/>
              <a:ext cx="6912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8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A(2)</a:t>
              </a:r>
              <a:endParaRPr lang="ko-KR" altLang="en-US" sz="1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03848" y="2537123"/>
              <a:ext cx="6912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8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A(3)</a:t>
              </a:r>
              <a:endParaRPr lang="ko-KR" altLang="en-US" sz="1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03848" y="5191557"/>
              <a:ext cx="6912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8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B(0)</a:t>
              </a:r>
              <a:endParaRPr lang="ko-KR" altLang="en-US" sz="1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03848" y="4409359"/>
              <a:ext cx="6912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8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B(1)</a:t>
              </a:r>
              <a:endParaRPr lang="ko-KR" altLang="en-US" sz="1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03848" y="3627161"/>
              <a:ext cx="6912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8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B(2)</a:t>
              </a:r>
              <a:endParaRPr lang="ko-KR" altLang="en-US" sz="1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03848" y="2844963"/>
              <a:ext cx="6912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8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B(3)</a:t>
              </a:r>
              <a:endParaRPr lang="ko-KR" altLang="en-US" sz="1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88695" y="5032871"/>
              <a:ext cx="6912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8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C(0)</a:t>
              </a:r>
              <a:endParaRPr lang="ko-KR" altLang="en-US" sz="1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88695" y="4250673"/>
              <a:ext cx="6912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8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C(1)</a:t>
              </a:r>
              <a:endParaRPr lang="ko-KR" altLang="en-US" sz="1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88695" y="3468475"/>
              <a:ext cx="6912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8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C(2)</a:t>
              </a:r>
              <a:endParaRPr lang="ko-KR" altLang="en-US" sz="1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88695" y="2686277"/>
              <a:ext cx="6912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8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C(3)</a:t>
              </a:r>
              <a:endParaRPr lang="ko-KR" altLang="en-US" sz="1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3600" dirty="0" smtClean="0">
                <a:solidFill>
                  <a:srgbClr val="3333FF"/>
                </a:solidFill>
              </a:rPr>
              <a:t>IEEE Standard Logic</a:t>
            </a:r>
          </a:p>
        </p:txBody>
      </p:sp>
    </p:spTree>
    <p:extLst>
      <p:ext uri="{BB962C8B-B14F-4D97-AF65-F5344CB8AC3E}">
        <p14:creationId xmlns:p14="http://schemas.microsoft.com/office/powerpoint/2010/main" val="117484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kumimoji="0" lang="en-US" altLang="ko-KR" sz="3600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Compilation and Simulation of VHDL Code</a:t>
            </a:r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467544" y="1416158"/>
            <a:ext cx="75438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ko-KR">
                <a:solidFill>
                  <a:schemeClr val="tx2"/>
                </a:solidFill>
              </a:rPr>
              <a:t>Compilation, Simulation, and Synthesis of VHDL Code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04864"/>
            <a:ext cx="8327101" cy="307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kumimoji="0" lang="en-US" altLang="ko-KR" sz="3600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Compilation and Simulation of VHDL Code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04800" y="1828800"/>
            <a:ext cx="39624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ko-KR" sz="1800">
                <a:solidFill>
                  <a:schemeClr val="tx2"/>
                </a:solidFill>
              </a:rPr>
              <a:t>Simulation of VHDL Code</a:t>
            </a:r>
          </a:p>
        </p:txBody>
      </p:sp>
      <p:graphicFrame>
        <p:nvGraphicFramePr>
          <p:cNvPr id="131126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513414"/>
              </p:ext>
            </p:extLst>
          </p:nvPr>
        </p:nvGraphicFramePr>
        <p:xfrm>
          <a:off x="1752600" y="3810000"/>
          <a:ext cx="3467100" cy="2498725"/>
        </p:xfrm>
        <a:graphic>
          <a:graphicData uri="http://schemas.openxmlformats.org/drawingml/2006/table">
            <a:tbl>
              <a:tblPr/>
              <a:tblGrid>
                <a:gridCol w="1595438"/>
                <a:gridCol w="1871662"/>
              </a:tblGrid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ns    delta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A  B  C 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50000"/>
                      </a:srgbClr>
                    </a:solidFill>
                  </a:tcPr>
                </a:tc>
              </a:tr>
              <a:tr h="200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0       +0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3       +0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3       +1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3       +2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8       +0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0  1   0  1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1   0  1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1  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0  1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1  0   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1  0   1  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50187" name="Picture 49" descr="roth+f10-22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349500"/>
            <a:ext cx="36004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8" name="Text Box 50"/>
          <p:cNvSpPr txBox="1">
            <a:spLocks noChangeArrowheads="1"/>
          </p:cNvSpPr>
          <p:nvPr/>
        </p:nvSpPr>
        <p:spPr bwMode="auto">
          <a:xfrm>
            <a:off x="4624388" y="2463800"/>
            <a:ext cx="2555875" cy="838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marL="342900" indent="-3429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ko-KR" sz="1600"/>
              <a:t>B &lt;= not A;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ko-KR" sz="1600"/>
              <a:t>C &lt;= not B;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ko-KR" sz="1600"/>
              <a:t>D &lt;= not C after 5 ns;</a:t>
            </a:r>
            <a:r>
              <a:rPr lang="en-US" altLang="ko-KR" sz="1600">
                <a:latin typeface="굴림" panose="020B0600000101010101" pitchFamily="50" charset="-127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Dscf0013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3600" dirty="0" smtClean="0">
                <a:solidFill>
                  <a:srgbClr val="3333FF"/>
                </a:solidFill>
              </a:rPr>
              <a:t>VHDL Modules</a:t>
            </a:r>
          </a:p>
        </p:txBody>
      </p:sp>
      <p:sp>
        <p:nvSpPr>
          <p:cNvPr id="18435" name="Text Box 10"/>
          <p:cNvSpPr txBox="1">
            <a:spLocks noChangeArrowheads="1"/>
          </p:cNvSpPr>
          <p:nvPr/>
        </p:nvSpPr>
        <p:spPr bwMode="auto">
          <a:xfrm>
            <a:off x="251520" y="4358481"/>
            <a:ext cx="8373938" cy="523220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latin typeface="Consolas" panose="020B0609020204030204" pitchFamily="49" charset="0"/>
                <a:cs typeface="Consolas" panose="020B0609020204030204" pitchFamily="49" charset="0"/>
              </a:rPr>
              <a:t>list-of-interface-signals: </a:t>
            </a:r>
            <a:r>
              <a:rPr lang="en-US" altLang="ko-KR" sz="140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mode</a:t>
            </a:r>
            <a:r>
              <a:rPr lang="en-US" altLang="ko-KR" sz="14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r>
              <a:rPr lang="en-US" altLang="ko-KR" sz="1400">
                <a:latin typeface="Consolas" panose="020B0609020204030204" pitchFamily="49" charset="0"/>
                <a:cs typeface="Consolas" panose="020B0609020204030204" pitchFamily="49" charset="0"/>
              </a:rPr>
              <a:t> [:=initial-value]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latin typeface="Consolas" panose="020B0609020204030204" pitchFamily="49" charset="0"/>
                <a:cs typeface="Consolas" panose="020B0609020204030204" pitchFamily="49" charset="0"/>
              </a:rPr>
              <a:t>{; list-of-interface-signals: </a:t>
            </a:r>
            <a:r>
              <a:rPr lang="en-US" altLang="ko-KR" sz="140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mode</a:t>
            </a:r>
            <a:r>
              <a:rPr lang="en-US" altLang="ko-KR" sz="14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r>
              <a:rPr lang="en-US" altLang="ko-KR" sz="1400">
                <a:latin typeface="Consolas" panose="020B0609020204030204" pitchFamily="49" charset="0"/>
                <a:cs typeface="Consolas" panose="020B0609020204030204" pitchFamily="49" charset="0"/>
              </a:rPr>
              <a:t> [: =initial-value]};</a:t>
            </a:r>
          </a:p>
        </p:txBody>
      </p:sp>
      <p:sp>
        <p:nvSpPr>
          <p:cNvPr id="18437" name="Text Box 13"/>
          <p:cNvSpPr txBox="1">
            <a:spLocks noChangeArrowheads="1"/>
          </p:cNvSpPr>
          <p:nvPr/>
        </p:nvSpPr>
        <p:spPr bwMode="auto">
          <a:xfrm>
            <a:off x="179512" y="3926433"/>
            <a:ext cx="3960813" cy="36933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ko-KR" sz="1800" dirty="0">
                <a:solidFill>
                  <a:schemeClr val="tx2"/>
                </a:solidFill>
              </a:rPr>
              <a:t>Interface Signal Declaration</a:t>
            </a:r>
          </a:p>
        </p:txBody>
      </p:sp>
      <p:sp>
        <p:nvSpPr>
          <p:cNvPr id="18439" name="Text Box 15"/>
          <p:cNvSpPr txBox="1">
            <a:spLocks noChangeArrowheads="1"/>
          </p:cNvSpPr>
          <p:nvPr/>
        </p:nvSpPr>
        <p:spPr bwMode="auto">
          <a:xfrm>
            <a:off x="251520" y="1807057"/>
            <a:ext cx="4150859" cy="738664"/>
          </a:xfrm>
          <a:prstGeom prst="rect">
            <a:avLst/>
          </a:prstGeom>
          <a:solidFill>
            <a:srgbClr val="EDF0AE"/>
          </a:solidFill>
          <a:ln>
            <a:noFill/>
          </a:ln>
          <a:extLst/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entity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entity-name </a:t>
            </a:r>
            <a:r>
              <a:rPr lang="en-US" altLang="ko-KR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ko-KR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port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(interface-signal-declaration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;]</a:t>
            </a:r>
            <a:endParaRPr lang="en-US" altLang="ko-KR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ko-KR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entity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][entity-name];</a:t>
            </a:r>
          </a:p>
        </p:txBody>
      </p:sp>
      <p:sp>
        <p:nvSpPr>
          <p:cNvPr id="18440" name="Text Box 16"/>
          <p:cNvSpPr txBox="1">
            <a:spLocks noChangeArrowheads="1"/>
          </p:cNvSpPr>
          <p:nvPr/>
        </p:nvSpPr>
        <p:spPr bwMode="auto">
          <a:xfrm>
            <a:off x="107504" y="1340768"/>
            <a:ext cx="5929828" cy="36933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800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entity</a:t>
            </a:r>
            <a:r>
              <a:rPr kumimoji="0" lang="en-US" altLang="ko-KR" sz="1800" dirty="0">
                <a:solidFill>
                  <a:schemeClr val="tx2"/>
                </a:solidFill>
              </a:rPr>
              <a:t> declaration form: includes a list of interface signals</a:t>
            </a:r>
          </a:p>
        </p:txBody>
      </p:sp>
      <p:sp>
        <p:nvSpPr>
          <p:cNvPr id="18442" name="Text Box 21"/>
          <p:cNvSpPr txBox="1">
            <a:spLocks noChangeArrowheads="1"/>
          </p:cNvSpPr>
          <p:nvPr/>
        </p:nvSpPr>
        <p:spPr bwMode="auto">
          <a:xfrm>
            <a:off x="475680" y="5016078"/>
            <a:ext cx="2613216" cy="107721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600" b="1" i="1" u="sng" dirty="0">
                <a:solidFill>
                  <a:srgbClr val="3333FF"/>
                </a:solidFill>
                <a:latin typeface="Times New Roman" panose="02020603050405020304" pitchFamily="18" charset="0"/>
              </a:rPr>
              <a:t>mode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altLang="ko-KR" sz="1600" dirty="0"/>
              <a:t>: input signal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altLang="ko-KR" sz="1600" dirty="0"/>
              <a:t>: output signal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600" dirty="0" err="1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inout</a:t>
            </a:r>
            <a:r>
              <a:rPr lang="en-US" altLang="ko-KR" sz="1600" dirty="0"/>
              <a:t>: bi-directional signal</a:t>
            </a:r>
          </a:p>
        </p:txBody>
      </p:sp>
      <p:sp>
        <p:nvSpPr>
          <p:cNvPr id="18443" name="Text Box 22"/>
          <p:cNvSpPr txBox="1">
            <a:spLocks noChangeArrowheads="1"/>
          </p:cNvSpPr>
          <p:nvPr/>
        </p:nvSpPr>
        <p:spPr bwMode="auto">
          <a:xfrm>
            <a:off x="4101455" y="5006553"/>
            <a:ext cx="1306768" cy="107721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6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type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600" dirty="0" err="1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bit_vector</a:t>
            </a:r>
            <a:endParaRPr lang="en-US" altLang="ko-KR" sz="1600" dirty="0">
              <a:solidFill>
                <a:srgbClr val="3333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600" i="1" dirty="0"/>
              <a:t>other types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84195" y="1803184"/>
            <a:ext cx="3876237" cy="2123658"/>
          </a:xfrm>
          <a:prstGeom prst="rect">
            <a:avLst/>
          </a:prstGeom>
          <a:noFill/>
          <a:ln>
            <a:solidFill>
              <a:srgbClr val="983D0A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entity</a:t>
            </a:r>
            <a:r>
              <a:rPr lang="en-US" altLang="ko-KR" sz="12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two_gates</a:t>
            </a:r>
            <a:r>
              <a:rPr lang="en-US" altLang="ko-KR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200" b="1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</a:p>
          <a:p>
            <a:r>
              <a:rPr lang="en-US" altLang="ko-KR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ko-KR" sz="1200" b="1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port</a:t>
            </a:r>
            <a:r>
              <a:rPr lang="en-US" altLang="ko-KR" sz="12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200" dirty="0">
                <a:latin typeface="Consolas" panose="020B0609020204030204" pitchFamily="49" charset="0"/>
                <a:cs typeface="Consolas" panose="020B0609020204030204" pitchFamily="49" charset="0"/>
              </a:rPr>
              <a:t>(A, B, D: </a:t>
            </a:r>
            <a:r>
              <a:rPr lang="en-US" altLang="ko-KR" sz="1200" b="1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altLang="ko-KR" sz="12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ko-KR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bit</a:t>
            </a:r>
            <a:r>
              <a:rPr lang="en-US" altLang="ko-KR" sz="12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altLang="ko-K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E</a:t>
            </a:r>
            <a:r>
              <a:rPr lang="en-US" altLang="ko-KR" sz="12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ko-KR" sz="1200" b="1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altLang="ko-KR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bit</a:t>
            </a:r>
            <a:r>
              <a:rPr lang="en-US" altLang="ko-KR" sz="12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altLang="ko-KR" sz="1200" b="1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altLang="ko-KR" sz="12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two_gates</a:t>
            </a:r>
            <a:r>
              <a:rPr lang="en-US" altLang="ko-KR" sz="12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endParaRPr lang="en-US" altLang="ko-KR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ko-KR" sz="1200" dirty="0">
                <a:solidFill>
                  <a:srgbClr val="00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architecture </a:t>
            </a:r>
            <a:r>
              <a:rPr lang="en-US" altLang="ko-KR" sz="1200" dirty="0">
                <a:latin typeface="Consolas" panose="020B0609020204030204" pitchFamily="49" charset="0"/>
                <a:cs typeface="Consolas" panose="020B0609020204030204" pitchFamily="49" charset="0"/>
              </a:rPr>
              <a:t>gates </a:t>
            </a:r>
            <a:r>
              <a:rPr lang="en-US" altLang="ko-KR" sz="1200" dirty="0">
                <a:solidFill>
                  <a:srgbClr val="00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of </a:t>
            </a:r>
            <a:r>
              <a:rPr lang="en-US" altLang="ko-KR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two_gates</a:t>
            </a:r>
            <a:r>
              <a:rPr lang="en-US" altLang="ko-KR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200" dirty="0">
                <a:solidFill>
                  <a:srgbClr val="00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</a:p>
          <a:p>
            <a:r>
              <a:rPr lang="en-US" altLang="ko-K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ko-KR" sz="1200" dirty="0" smtClean="0">
                <a:solidFill>
                  <a:srgbClr val="00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signal </a:t>
            </a:r>
            <a:r>
              <a:rPr lang="en-US" altLang="ko-KR" sz="1200" dirty="0">
                <a:latin typeface="Consolas" panose="020B0609020204030204" pitchFamily="49" charset="0"/>
                <a:cs typeface="Consolas" panose="020B0609020204030204" pitchFamily="49" charset="0"/>
              </a:rPr>
              <a:t>C: </a:t>
            </a:r>
            <a:r>
              <a:rPr lang="en-US" altLang="ko-KR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bit</a:t>
            </a:r>
            <a:r>
              <a:rPr lang="en-US" altLang="ko-KR" sz="12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altLang="ko-KR" sz="1200" dirty="0" smtClean="0">
                <a:solidFill>
                  <a:srgbClr val="00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  <a:endParaRPr lang="en-US" altLang="ko-KR" sz="1200" dirty="0">
              <a:solidFill>
                <a:srgbClr val="00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ko-K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C </a:t>
            </a:r>
            <a:r>
              <a:rPr lang="en-US" altLang="ko-KR" sz="1200" dirty="0">
                <a:latin typeface="Consolas" panose="020B0609020204030204" pitchFamily="49" charset="0"/>
                <a:cs typeface="Consolas" panose="020B0609020204030204" pitchFamily="49" charset="0"/>
              </a:rPr>
              <a:t>&lt;= A </a:t>
            </a:r>
            <a:r>
              <a:rPr lang="en-US" altLang="ko-KR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altLang="ko-KR" sz="1200" dirty="0">
                <a:latin typeface="Consolas" panose="020B0609020204030204" pitchFamily="49" charset="0"/>
                <a:cs typeface="Consolas" panose="020B0609020204030204" pitchFamily="49" charset="0"/>
              </a:rPr>
              <a:t> B</a:t>
            </a:r>
            <a:r>
              <a:rPr lang="en-US" altLang="ko-K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ko-KR" sz="12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 </a:t>
            </a:r>
            <a:r>
              <a:rPr lang="en-US" altLang="ko-KR" sz="12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concurrent statement</a:t>
            </a:r>
          </a:p>
          <a:p>
            <a:r>
              <a:rPr lang="en-US" altLang="ko-K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E </a:t>
            </a:r>
            <a:r>
              <a:rPr lang="en-US" altLang="ko-KR" sz="1200" dirty="0">
                <a:latin typeface="Consolas" panose="020B0609020204030204" pitchFamily="49" charset="0"/>
                <a:cs typeface="Consolas" panose="020B0609020204030204" pitchFamily="49" charset="0"/>
              </a:rPr>
              <a:t>&lt;= C</a:t>
            </a:r>
            <a:r>
              <a:rPr lang="en-US" altLang="ko-K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       </a:t>
            </a:r>
            <a:r>
              <a:rPr lang="en-US" altLang="ko-KR" sz="12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 </a:t>
            </a:r>
            <a:r>
              <a:rPr lang="en-US" altLang="ko-KR" sz="12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concurrent statement</a:t>
            </a:r>
          </a:p>
          <a:p>
            <a:r>
              <a:rPr lang="en-US" altLang="ko-KR" sz="1200" dirty="0">
                <a:solidFill>
                  <a:srgbClr val="00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altLang="ko-KR" sz="1200" dirty="0">
                <a:latin typeface="Consolas" panose="020B0609020204030204" pitchFamily="49" charset="0"/>
                <a:cs typeface="Consolas" panose="020B0609020204030204" pitchFamily="49" charset="0"/>
              </a:rPr>
              <a:t>gates;</a:t>
            </a:r>
            <a:endParaRPr lang="ko-KR" alt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73" y="2765812"/>
            <a:ext cx="2552889" cy="81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3600" dirty="0" smtClean="0">
                <a:solidFill>
                  <a:srgbClr val="3333FF"/>
                </a:solidFill>
              </a:rPr>
              <a:t>VHDL Modules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539751" y="3429000"/>
            <a:ext cx="3888234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ko-KR" sz="1800">
                <a:solidFill>
                  <a:schemeClr val="tx2"/>
                </a:solidFill>
              </a:rPr>
              <a:t>Example: </a:t>
            </a:r>
            <a:r>
              <a:rPr kumimoji="0" lang="en-US" altLang="ko-KR">
                <a:solidFill>
                  <a:schemeClr val="tx2"/>
                </a:solidFill>
              </a:rPr>
              <a:t>Architecture</a:t>
            </a:r>
            <a:r>
              <a:rPr kumimoji="0" lang="en-US" altLang="ko-KR" sz="1800">
                <a:solidFill>
                  <a:schemeClr val="tx2"/>
                </a:solidFill>
              </a:rPr>
              <a:t> Declaration</a:t>
            </a: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762000" y="1844675"/>
            <a:ext cx="7194376" cy="1323439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architecture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 architecture-name 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of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 entity-name 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   [declarations]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   architecture body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 [architecture] [architecture-name];</a:t>
            </a:r>
          </a:p>
        </p:txBody>
      </p:sp>
      <p:sp>
        <p:nvSpPr>
          <p:cNvPr id="19461" name="Text Box 9"/>
          <p:cNvSpPr txBox="1">
            <a:spLocks noChangeArrowheads="1"/>
          </p:cNvSpPr>
          <p:nvPr/>
        </p:nvSpPr>
        <p:spPr bwMode="auto">
          <a:xfrm>
            <a:off x="439738" y="1355725"/>
            <a:ext cx="384492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ko-KR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architecture</a:t>
            </a:r>
            <a:r>
              <a:rPr kumimoji="0" lang="en-US" altLang="ko-KR" dirty="0" smtClean="0">
                <a:solidFill>
                  <a:schemeClr val="tx2"/>
                </a:solidFill>
              </a:rPr>
              <a:t> </a:t>
            </a:r>
            <a:r>
              <a:rPr kumimoji="0" lang="en-US" altLang="ko-KR" dirty="0">
                <a:solidFill>
                  <a:schemeClr val="tx2"/>
                </a:solidFill>
              </a:rPr>
              <a:t>d</a:t>
            </a:r>
            <a:r>
              <a:rPr kumimoji="0" lang="en-US" altLang="ko-KR" dirty="0" smtClean="0">
                <a:solidFill>
                  <a:schemeClr val="tx2"/>
                </a:solidFill>
              </a:rPr>
              <a:t>eclaration </a:t>
            </a:r>
            <a:r>
              <a:rPr kumimoji="0" lang="en-US" altLang="ko-KR" dirty="0">
                <a:solidFill>
                  <a:schemeClr val="tx2"/>
                </a:solidFill>
              </a:rPr>
              <a:t>d</a:t>
            </a:r>
            <a:r>
              <a:rPr kumimoji="0" lang="en-US" altLang="ko-KR" dirty="0" smtClean="0">
                <a:solidFill>
                  <a:schemeClr val="tx2"/>
                </a:solidFill>
              </a:rPr>
              <a:t>orm</a:t>
            </a:r>
            <a:endParaRPr kumimoji="0" lang="en-US" altLang="ko-KR" dirty="0">
              <a:solidFill>
                <a:schemeClr val="tx2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293096"/>
            <a:ext cx="3403047" cy="1080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4008" y="3439808"/>
            <a:ext cx="4259499" cy="2462213"/>
          </a:xfrm>
          <a:prstGeom prst="rect">
            <a:avLst/>
          </a:prstGeom>
          <a:noFill/>
          <a:ln>
            <a:solidFill>
              <a:srgbClr val="983D0A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00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entity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two_gates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00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</a:p>
          <a:p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ko-KR" sz="1400" dirty="0" smtClean="0">
                <a:solidFill>
                  <a:srgbClr val="00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port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(A, B, D: </a:t>
            </a:r>
            <a:r>
              <a:rPr lang="en-US" altLang="ko-KR" sz="1400" dirty="0">
                <a:solidFill>
                  <a:srgbClr val="00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ko-K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bit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E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ko-KR" sz="1400" dirty="0">
                <a:solidFill>
                  <a:srgbClr val="00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 </a:t>
            </a:r>
            <a:r>
              <a:rPr lang="en-US" altLang="ko-K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bit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altLang="ko-KR" sz="1400" dirty="0">
                <a:solidFill>
                  <a:srgbClr val="00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two_gates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endParaRPr lang="en-US" altLang="ko-KR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ko-KR" sz="1400" b="1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architecture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gates </a:t>
            </a:r>
            <a:r>
              <a:rPr lang="en-US" altLang="ko-KR" sz="1400" b="1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of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two_gates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b="1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</a:p>
          <a:p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ko-KR" sz="1400" b="1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signal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C: </a:t>
            </a:r>
            <a:r>
              <a:rPr lang="en-US" altLang="ko-K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bit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altLang="ko-KR" sz="1400" b="1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  <a:endParaRPr lang="en-US" altLang="ko-KR" sz="1400" b="1" dirty="0">
              <a:solidFill>
                <a:srgbClr val="3333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C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&lt;= A </a:t>
            </a:r>
            <a:r>
              <a:rPr lang="en-US" altLang="ko-K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B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ko-KR" sz="14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 </a:t>
            </a:r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concurrent statement</a:t>
            </a:r>
          </a:p>
          <a:p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E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&lt;= C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       </a:t>
            </a:r>
            <a:r>
              <a:rPr lang="en-US" altLang="ko-KR" sz="14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 </a:t>
            </a:r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concurrent statement</a:t>
            </a:r>
          </a:p>
          <a:p>
            <a:r>
              <a:rPr lang="en-US" altLang="ko-KR" sz="1400" b="1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gates;</a:t>
            </a:r>
            <a:endParaRPr lang="ko-KR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85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74638"/>
            <a:ext cx="8686800" cy="778098"/>
          </a:xfrm>
        </p:spPr>
        <p:txBody>
          <a:bodyPr/>
          <a:lstStyle/>
          <a:p>
            <a:pPr eaLnBrk="1" hangingPunct="1"/>
            <a:r>
              <a:rPr kumimoji="0" lang="en-US" altLang="ko-KR" sz="31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  <a:r>
              <a:rPr kumimoji="0" lang="en-US" altLang="ko-KR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kumimoji="0" lang="en-US" altLang="ko-KR" sz="31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VHDL Architectures</a:t>
            </a:r>
            <a:endParaRPr kumimoji="0" lang="en-US" altLang="ko-KR" sz="31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7" y="1340768"/>
            <a:ext cx="8569076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ko-KR" sz="2000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architecture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body can contain any or all of 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following VHDL models.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Each model can contain </a:t>
            </a:r>
            <a:r>
              <a:rPr lang="en-US" altLang="ko-KR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concurrent</a:t>
            </a:r>
            <a:r>
              <a:rPr lang="en-US" altLang="ko-K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statements and / or </a:t>
            </a:r>
            <a:r>
              <a:rPr lang="en-US" altLang="ko-KR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sequential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statements.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Data-flow</a:t>
            </a:r>
            <a:r>
              <a:rPr lang="en-US" altLang="ko-K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model 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concurrent 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signal </a:t>
            </a:r>
            <a:r>
              <a:rPr lang="en-US" altLang="ko-K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assignment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conditional 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signal </a:t>
            </a:r>
            <a:r>
              <a:rPr lang="en-US" altLang="ko-K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assignment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selected 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signal </a:t>
            </a:r>
            <a:r>
              <a:rPr lang="en-US" altLang="ko-K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assignment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Behavioral</a:t>
            </a:r>
            <a:r>
              <a:rPr lang="en-US" altLang="ko-K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process </a:t>
            </a:r>
            <a:r>
              <a:rPr lang="en-US" altLang="ko-K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statement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</a:t>
            </a:r>
            <a:r>
              <a:rPr lang="en-US" altLang="ko-K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74638"/>
            <a:ext cx="8686800" cy="778098"/>
          </a:xfrm>
        </p:spPr>
        <p:txBody>
          <a:bodyPr/>
          <a:lstStyle/>
          <a:p>
            <a:pPr eaLnBrk="1" hangingPunct="1"/>
            <a:r>
              <a:rPr kumimoji="0" lang="en-US" altLang="ko-KR" sz="3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Concurrent</a:t>
            </a:r>
            <a:r>
              <a:rPr kumimoji="0" lang="en-US" altLang="ko-KR" sz="31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Statements</a:t>
            </a:r>
            <a:endParaRPr kumimoji="0" lang="en-US" altLang="ko-KR" sz="31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7" y="1556792"/>
            <a:ext cx="77768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Each concurrent statement is interpreted as acting in </a:t>
            </a:r>
            <a:r>
              <a:rPr lang="en-US" altLang="ko-K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ko-K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concurrently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) to other concurrent statements.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Four types of concurrent statements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i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Concurrent</a:t>
            </a:r>
            <a:r>
              <a:rPr lang="en-US" altLang="ko-KR" sz="20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signal assignment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statement</a:t>
            </a:r>
            <a:endParaRPr lang="en-US" altLang="ko-K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i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Conditional</a:t>
            </a:r>
            <a:r>
              <a:rPr lang="en-US" altLang="ko-KR" sz="20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 </a:t>
            </a:r>
            <a:r>
              <a:rPr lang="en-US" altLang="ko-KR" sz="20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statement</a:t>
            </a:r>
            <a:endParaRPr lang="en-US" altLang="ko-K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i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Selected</a:t>
            </a:r>
            <a:r>
              <a:rPr lang="en-US" altLang="ko-KR" sz="20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 </a:t>
            </a:r>
            <a:r>
              <a:rPr lang="en-US" altLang="ko-KR" sz="20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statement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i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statement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ko-KR" sz="2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statement is a concurrent statement that contains a 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series of sequential statements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which will be executed in a sequential 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manner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, one 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after the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other.</a:t>
            </a:r>
          </a:p>
        </p:txBody>
      </p:sp>
    </p:spTree>
    <p:extLst>
      <p:ext uri="{BB962C8B-B14F-4D97-AF65-F5344CB8AC3E}">
        <p14:creationId xmlns:p14="http://schemas.microsoft.com/office/powerpoint/2010/main" val="140046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74638"/>
            <a:ext cx="8686800" cy="778098"/>
          </a:xfrm>
        </p:spPr>
        <p:txBody>
          <a:bodyPr/>
          <a:lstStyle/>
          <a:p>
            <a:pPr eaLnBrk="1" hangingPunct="1"/>
            <a:r>
              <a:rPr kumimoji="0" lang="en-US" altLang="ko-KR" sz="31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Sequential</a:t>
            </a:r>
            <a:r>
              <a:rPr kumimoji="0" lang="en-US" altLang="ko-KR" sz="31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ko-KR" sz="31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endParaRPr kumimoji="0" lang="en-US" altLang="ko-KR" sz="31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7" y="1556792"/>
            <a:ext cx="77768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Statements 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appearing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within the process statement are sequential statements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Three types of sequential statements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 assignment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statement</a:t>
            </a:r>
            <a:endParaRPr lang="en-US" altLang="ko-K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ko-KR" sz="20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statement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</a:t>
            </a:r>
            <a:r>
              <a:rPr lang="en-US" altLang="ko-KR" sz="20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statement</a:t>
            </a: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5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Arial"/>
        <a:ea typeface="굴림"/>
        <a:cs typeface=""/>
      </a:majorFont>
      <a:minorFont>
        <a:latin typeface="Arial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4553</TotalTime>
  <Words>3289</Words>
  <Application>Microsoft Office PowerPoint</Application>
  <PresentationFormat>화면 슬라이드 쇼(4:3)</PresentationFormat>
  <Paragraphs>628</Paragraphs>
  <Slides>49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49</vt:i4>
      </vt:variant>
    </vt:vector>
  </HeadingPairs>
  <TitlesOfParts>
    <vt:vector size="58" baseType="lpstr">
      <vt:lpstr>굴림</vt:lpstr>
      <vt:lpstr>Arial</vt:lpstr>
      <vt:lpstr>Arial Narrow</vt:lpstr>
      <vt:lpstr>Cambria Math</vt:lpstr>
      <vt:lpstr>Consolas</vt:lpstr>
      <vt:lpstr>Times New Roman</vt:lpstr>
      <vt:lpstr>Wingdings</vt:lpstr>
      <vt:lpstr>기본 디자인</vt:lpstr>
      <vt:lpstr>Equation</vt:lpstr>
      <vt:lpstr>PowerPoint 프레젠테이션</vt:lpstr>
      <vt:lpstr>Objectives</vt:lpstr>
      <vt:lpstr>PowerPoint 프레젠테이션</vt:lpstr>
      <vt:lpstr>VHDL Modules</vt:lpstr>
      <vt:lpstr>VHDL Modules</vt:lpstr>
      <vt:lpstr>VHDL Modules</vt:lpstr>
      <vt:lpstr>Standard Models in VHDL Architectures</vt:lpstr>
      <vt:lpstr>Concurrent Statements</vt:lpstr>
      <vt:lpstr>Sequential Statements</vt:lpstr>
      <vt:lpstr>Concurrent Signal Assignment Statement (Concurrent Statements)</vt:lpstr>
      <vt:lpstr>Concurrent Signal Assignment Statements (Concurrent Statements)</vt:lpstr>
      <vt:lpstr>Concurrent Signal Assignment Statements (Concurrent Statements)</vt:lpstr>
      <vt:lpstr>Concurrent Signal Assignment Statements (Concurrent Statements)</vt:lpstr>
      <vt:lpstr>Conditional Signal Assignment Statements - when (Concurrent Statements)</vt:lpstr>
      <vt:lpstr>Conditional Signal Assignment Statements - when (Concurrent Statements)</vt:lpstr>
      <vt:lpstr>Conditional Signal Assignment Statements - when (Concurrent Statements)</vt:lpstr>
      <vt:lpstr>Conditional Signal Assignment Statements - when (Concurrent Statements)</vt:lpstr>
      <vt:lpstr>Selected Signal Assignment Statements - with select (Concurrent Statements)</vt:lpstr>
      <vt:lpstr>Selected Signal Assignment Statements - with select (Concurrent Statements)</vt:lpstr>
      <vt:lpstr>Selected Signal Assignment Statements - with select (Concurrent Statements)</vt:lpstr>
      <vt:lpstr>Structural Model</vt:lpstr>
      <vt:lpstr>Structural Model</vt:lpstr>
      <vt:lpstr>Structural Model</vt:lpstr>
      <vt:lpstr>Structural Model</vt:lpstr>
      <vt:lpstr>PowerPoint 프레젠테이션</vt:lpstr>
      <vt:lpstr>Signals and Constants</vt:lpstr>
      <vt:lpstr>Signals and Constants</vt:lpstr>
      <vt:lpstr>Signals and Constants</vt:lpstr>
      <vt:lpstr>Signals and Constants</vt:lpstr>
      <vt:lpstr>Arrays</vt:lpstr>
      <vt:lpstr>Arrays</vt:lpstr>
      <vt:lpstr>Arrays</vt:lpstr>
      <vt:lpstr>Arrays</vt:lpstr>
      <vt:lpstr>Arrays</vt:lpstr>
      <vt:lpstr>Arrays</vt:lpstr>
      <vt:lpstr>VHDL Operators</vt:lpstr>
      <vt:lpstr>VHDL Operators</vt:lpstr>
      <vt:lpstr>VHDL Operators</vt:lpstr>
      <vt:lpstr>Packages and Libraries</vt:lpstr>
      <vt:lpstr>Packages and Libraries</vt:lpstr>
      <vt:lpstr>Packages and Libraries</vt:lpstr>
      <vt:lpstr>IEEE Standard Logic</vt:lpstr>
      <vt:lpstr>IEEE Standard Logic</vt:lpstr>
      <vt:lpstr>IEEE Standard Logic</vt:lpstr>
      <vt:lpstr>IEEE Standard Logic</vt:lpstr>
      <vt:lpstr>IEEE Standard Logic</vt:lpstr>
      <vt:lpstr>Compilation and Simulation of VHDL Code</vt:lpstr>
      <vt:lpstr>Compilation and Simulation of VHDL Code</vt:lpstr>
      <vt:lpstr>PowerPoint 프레젠테이션</vt:lpstr>
    </vt:vector>
  </TitlesOfParts>
  <Company>Inje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10</dc:title>
  <dc:creator>Jongman Cho</dc:creator>
  <cp:lastModifiedBy>Administrator</cp:lastModifiedBy>
  <cp:revision>477</cp:revision>
  <dcterms:created xsi:type="dcterms:W3CDTF">2003-08-14T08:31:30Z</dcterms:created>
  <dcterms:modified xsi:type="dcterms:W3CDTF">2018-03-28T11:15:43Z</dcterms:modified>
</cp:coreProperties>
</file>