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91" r:id="rId5"/>
    <p:sldId id="294" r:id="rId6"/>
    <p:sldId id="292" r:id="rId7"/>
    <p:sldId id="283" r:id="rId8"/>
    <p:sldId id="280" r:id="rId9"/>
    <p:sldId id="258" r:id="rId10"/>
    <p:sldId id="296" r:id="rId11"/>
    <p:sldId id="295" r:id="rId12"/>
    <p:sldId id="259" r:id="rId13"/>
    <p:sldId id="260" r:id="rId14"/>
    <p:sldId id="261" r:id="rId15"/>
    <p:sldId id="262" r:id="rId16"/>
    <p:sldId id="263" r:id="rId17"/>
    <p:sldId id="284" r:id="rId18"/>
    <p:sldId id="264" r:id="rId19"/>
    <p:sldId id="266" r:id="rId20"/>
    <p:sldId id="267" r:id="rId21"/>
    <p:sldId id="268" r:id="rId22"/>
    <p:sldId id="269" r:id="rId23"/>
    <p:sldId id="298" r:id="rId24"/>
    <p:sldId id="285" r:id="rId25"/>
    <p:sldId id="297" r:id="rId26"/>
    <p:sldId id="299" r:id="rId27"/>
    <p:sldId id="271" r:id="rId28"/>
    <p:sldId id="300" r:id="rId29"/>
    <p:sldId id="287" r:id="rId30"/>
    <p:sldId id="272" r:id="rId31"/>
    <p:sldId id="289" r:id="rId32"/>
    <p:sldId id="273" r:id="rId33"/>
    <p:sldId id="290" r:id="rId34"/>
    <p:sldId id="274" r:id="rId35"/>
    <p:sldId id="275" r:id="rId36"/>
    <p:sldId id="276" r:id="rId37"/>
    <p:sldId id="277" r:id="rId38"/>
    <p:sldId id="278" r:id="rId39"/>
    <p:sldId id="293" r:id="rId40"/>
    <p:sldId id="286" r:id="rId4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0AE"/>
    <a:srgbClr val="CCCCFF"/>
    <a:srgbClr val="3333FF"/>
    <a:srgbClr val="FF0000"/>
    <a:srgbClr val="99FF33"/>
    <a:srgbClr val="EB3542"/>
    <a:srgbClr val="7E7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7217" autoAdjust="0"/>
  </p:normalViewPr>
  <p:slideViewPr>
    <p:cSldViewPr>
      <p:cViewPr varScale="1">
        <p:scale>
          <a:sx n="160" d="100"/>
          <a:sy n="160" d="100"/>
        </p:scale>
        <p:origin x="193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84BBF-FAA9-48A6-AD14-C152C33390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72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5C53B-5EC9-4F1F-AA8A-A7AB6D72146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116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AAA53-0BE5-4576-A9E7-22057C51D0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1724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3674B-A77A-4883-AC09-956B48053F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012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AE024-E831-4E0C-B1BD-08B776D30B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537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35350-8714-413B-8798-A41BBA0960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76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52D35-FCD0-44A8-BCB9-2F3B9974A7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894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09ADD-78A5-446E-8153-BE94514F168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823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E450C-CC5F-4A12-8852-301A0C2651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626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021FC-2991-42DC-BF9E-93953A1DE5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107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18F1A-79C5-44EF-8AE1-4366D7F3F1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077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3DAB6-718A-49A7-B989-7B1A8291E3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212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B4C60-C7F3-49C6-908E-90E476B231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604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70AB39AF-7591-4DB2-9334-A13B06ED39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4000" cy="76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9.png"/><Relationship Id="rId4" Type="http://schemas.openxmlformats.org/officeDocument/2006/relationships/image" Target="../media/image38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oleObject" Target="../embeddings/oleObject35.bin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3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60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0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4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381000" y="609600"/>
            <a:ext cx="83820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ko-KR" sz="4000" dirty="0">
                <a:solidFill>
                  <a:srgbClr val="0033CC"/>
                </a:solidFill>
              </a:rPr>
              <a:t>UNIT 1</a:t>
            </a:r>
            <a:r>
              <a:rPr lang="en-US" altLang="ko-KR" sz="4000" dirty="0">
                <a:solidFill>
                  <a:srgbClr val="EC8C00"/>
                </a:solidFill>
                <a:latin typeface="Arial Narrow" pitchFamily="34" charset="0"/>
              </a:rPr>
              <a:t/>
            </a:r>
            <a:br>
              <a:rPr lang="en-US" altLang="ko-KR" sz="4000" dirty="0">
                <a:solidFill>
                  <a:srgbClr val="EC8C00"/>
                </a:solidFill>
                <a:latin typeface="Arial Narrow" pitchFamily="34" charset="0"/>
              </a:rPr>
            </a:br>
            <a:r>
              <a:rPr lang="en-US" altLang="ko-KR" sz="4000" dirty="0">
                <a:solidFill>
                  <a:srgbClr val="EC8C00"/>
                </a:solidFill>
                <a:latin typeface="Arial Narrow" pitchFamily="34" charset="0"/>
              </a:rPr>
              <a:t/>
            </a:r>
            <a:br>
              <a:rPr lang="en-US" altLang="ko-KR" sz="4000" dirty="0">
                <a:solidFill>
                  <a:srgbClr val="EC8C00"/>
                </a:solidFill>
                <a:latin typeface="Arial Narrow" pitchFamily="34" charset="0"/>
              </a:rPr>
            </a:br>
            <a:r>
              <a:rPr lang="en-US" altLang="ko-KR" sz="4000" dirty="0" smtClean="0">
                <a:solidFill>
                  <a:srgbClr val="CC0000"/>
                </a:solidFill>
              </a:rPr>
              <a:t>INTRODUCTION to</a:t>
            </a:r>
            <a:r>
              <a:rPr lang="en-US" altLang="ko-KR" sz="4000" dirty="0">
                <a:solidFill>
                  <a:srgbClr val="CC0000"/>
                </a:solidFill>
              </a:rPr>
              <a:t/>
            </a:r>
            <a:br>
              <a:rPr lang="en-US" altLang="ko-KR" sz="4000" dirty="0">
                <a:solidFill>
                  <a:srgbClr val="CC0000"/>
                </a:solidFill>
              </a:rPr>
            </a:br>
            <a:r>
              <a:rPr lang="en-US" altLang="ko-KR" sz="4000" dirty="0">
                <a:solidFill>
                  <a:srgbClr val="CC0000"/>
                </a:solidFill>
              </a:rPr>
              <a:t>NUMBER SYSTEMS </a:t>
            </a:r>
            <a:r>
              <a:rPr lang="en-US" altLang="ko-KR" sz="4000" dirty="0" smtClean="0">
                <a:solidFill>
                  <a:srgbClr val="CC0000"/>
                </a:solidFill>
              </a:rPr>
              <a:t>and </a:t>
            </a:r>
            <a:r>
              <a:rPr lang="en-US" altLang="ko-KR" sz="4000" dirty="0">
                <a:solidFill>
                  <a:srgbClr val="CC0000"/>
                </a:solidFill>
              </a:rPr>
              <a:t>CONVERSION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708400" y="3500438"/>
            <a:ext cx="4738688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6270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tabLst>
                <a:tab pos="6270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tabLst>
                <a:tab pos="6270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tabLst>
                <a:tab pos="6270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tabLst>
                <a:tab pos="6270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latinLnBrk="0" hangingPunct="1">
              <a:spcBef>
                <a:spcPct val="0"/>
              </a:spcBef>
            </a:pPr>
            <a:r>
              <a:rPr kumimoji="0" lang="en-US" altLang="ko-KR" sz="1600">
                <a:solidFill>
                  <a:srgbClr val="006600"/>
                </a:solidFill>
                <a:cs typeface="Arial" pitchFamily="34" charset="0"/>
              </a:rPr>
              <a:t>	Objectives</a:t>
            </a:r>
          </a:p>
          <a:p>
            <a:pPr eaLnBrk="1" latinLnBrk="0" hangingPunct="1">
              <a:spcBef>
                <a:spcPct val="0"/>
              </a:spcBef>
            </a:pPr>
            <a:r>
              <a:rPr kumimoji="0" lang="en-US" altLang="ko-KR" sz="1600">
                <a:solidFill>
                  <a:srgbClr val="006600"/>
                </a:solidFill>
                <a:cs typeface="Arial" pitchFamily="34" charset="0"/>
              </a:rPr>
              <a:t>	Study Guide</a:t>
            </a:r>
          </a:p>
          <a:p>
            <a:pPr eaLnBrk="1" latinLnBrk="0" hangingPunct="1">
              <a:spcBef>
                <a:spcPct val="0"/>
              </a:spcBef>
            </a:pPr>
            <a:r>
              <a:rPr kumimoji="0" lang="en-US" altLang="ko-KR" sz="1600">
                <a:solidFill>
                  <a:srgbClr val="006600"/>
                </a:solidFill>
                <a:cs typeface="Arial" pitchFamily="34" charset="0"/>
              </a:rPr>
              <a:t>1.1	Digital Systems and Switching Circuits</a:t>
            </a:r>
          </a:p>
          <a:p>
            <a:pPr eaLnBrk="1" latinLnBrk="0" hangingPunct="1">
              <a:spcBef>
                <a:spcPct val="0"/>
              </a:spcBef>
            </a:pPr>
            <a:r>
              <a:rPr kumimoji="0" lang="en-US" altLang="ko-KR" sz="1600">
                <a:solidFill>
                  <a:srgbClr val="006600"/>
                </a:solidFill>
                <a:cs typeface="Arial" pitchFamily="34" charset="0"/>
              </a:rPr>
              <a:t>1.2	Number Systems and Conversion</a:t>
            </a:r>
          </a:p>
          <a:p>
            <a:pPr eaLnBrk="1" latinLnBrk="0" hangingPunct="1">
              <a:spcBef>
                <a:spcPct val="0"/>
              </a:spcBef>
            </a:pPr>
            <a:r>
              <a:rPr kumimoji="0" lang="en-US" altLang="ko-KR" sz="1600">
                <a:solidFill>
                  <a:srgbClr val="006600"/>
                </a:solidFill>
                <a:cs typeface="Arial" pitchFamily="34" charset="0"/>
              </a:rPr>
              <a:t>1.3	Binary Arithmetic</a:t>
            </a:r>
          </a:p>
          <a:p>
            <a:pPr eaLnBrk="1" latinLnBrk="0" hangingPunct="1">
              <a:spcBef>
                <a:spcPct val="0"/>
              </a:spcBef>
            </a:pPr>
            <a:r>
              <a:rPr kumimoji="0" lang="en-US" altLang="ko-KR" sz="1600">
                <a:solidFill>
                  <a:srgbClr val="006600"/>
                </a:solidFill>
                <a:cs typeface="Arial" pitchFamily="34" charset="0"/>
              </a:rPr>
              <a:t>1.4	Representation of Negative Numbers</a:t>
            </a:r>
          </a:p>
          <a:p>
            <a:pPr eaLnBrk="1" latinLnBrk="0" hangingPunct="1">
              <a:spcBef>
                <a:spcPct val="0"/>
              </a:spcBef>
            </a:pPr>
            <a:r>
              <a:rPr kumimoji="0" lang="en-US" altLang="ko-KR" sz="1600">
                <a:solidFill>
                  <a:srgbClr val="006600"/>
                </a:solidFill>
                <a:cs typeface="Arial" pitchFamily="34" charset="0"/>
              </a:rPr>
              <a:t>1.5	Binary Codes</a:t>
            </a:r>
          </a:p>
          <a:p>
            <a:pPr eaLnBrk="1" latinLnBrk="0" hangingPunct="1">
              <a:spcBef>
                <a:spcPct val="0"/>
              </a:spcBef>
            </a:pPr>
            <a:r>
              <a:rPr kumimoji="0" lang="en-US" altLang="ko-KR" sz="1600">
                <a:solidFill>
                  <a:srgbClr val="006600"/>
                </a:solidFill>
                <a:cs typeface="Arial" pitchFamily="34" charset="0"/>
              </a:rPr>
              <a:t>	</a:t>
            </a:r>
          </a:p>
        </p:txBody>
      </p:sp>
      <p:pic>
        <p:nvPicPr>
          <p:cNvPr id="2052" name="Picture 7" descr="Book 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29000"/>
            <a:ext cx="1703387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1.2	Number Systems and Conversion</a:t>
            </a:r>
          </a:p>
        </p:txBody>
      </p:sp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827584" y="2582862"/>
          <a:ext cx="49577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1" name="Equation" r:id="rId3" imgW="3276600" imgH="241300" progId="Equation.3">
                  <p:embed/>
                </p:oleObj>
              </mc:Choice>
              <mc:Fallback>
                <p:oleObj name="Equation" r:id="rId3" imgW="3276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582862"/>
                        <a:ext cx="4957763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836339" y="3645024"/>
          <a:ext cx="51038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2" name="Equation" r:id="rId5" imgW="3352800" imgH="635000" progId="Equation.3">
                  <p:embed/>
                </p:oleObj>
              </mc:Choice>
              <mc:Fallback>
                <p:oleObj name="Equation" r:id="rId5" imgW="33528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339" y="3645024"/>
                        <a:ext cx="51038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468313" y="2054225"/>
            <a:ext cx="3311600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3333FF"/>
                </a:solidFill>
              </a:rPr>
              <a:t>Decimal</a:t>
            </a:r>
            <a:r>
              <a:rPr lang="en-US" altLang="ko-KR" dirty="0"/>
              <a:t>: uses digits from </a:t>
            </a:r>
            <a:r>
              <a:rPr lang="en-US" altLang="ko-KR" dirty="0">
                <a:solidFill>
                  <a:srgbClr val="3333FF"/>
                </a:solidFill>
              </a:rPr>
              <a:t>0..9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468312" y="3212976"/>
            <a:ext cx="2807543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3333FF"/>
                </a:solidFill>
              </a:rPr>
              <a:t>Binary</a:t>
            </a:r>
            <a:r>
              <a:rPr lang="en-US" altLang="ko-KR" dirty="0" smtClean="0"/>
              <a:t>: </a:t>
            </a:r>
            <a:r>
              <a:rPr lang="en-US" altLang="ko-KR" dirty="0"/>
              <a:t>uses only </a:t>
            </a:r>
            <a:r>
              <a:rPr lang="en-US" altLang="ko-KR" dirty="0">
                <a:solidFill>
                  <a:srgbClr val="3333FF"/>
                </a:solidFill>
              </a:rPr>
              <a:t>0</a:t>
            </a:r>
            <a:r>
              <a:rPr lang="en-US" altLang="ko-KR" dirty="0"/>
              <a:t> and </a:t>
            </a:r>
            <a:r>
              <a:rPr lang="en-US" altLang="ko-KR" dirty="0">
                <a:solidFill>
                  <a:srgbClr val="3333FF"/>
                </a:solidFill>
              </a:rPr>
              <a:t>1</a:t>
            </a:r>
          </a:p>
        </p:txBody>
      </p:sp>
      <p:graphicFrame>
        <p:nvGraphicFramePr>
          <p:cNvPr id="9227" name="Object 14"/>
          <p:cNvGraphicFramePr>
            <a:graphicFrameLocks noChangeAspect="1"/>
          </p:cNvGraphicFramePr>
          <p:nvPr/>
        </p:nvGraphicFramePr>
        <p:xfrm>
          <a:off x="808038" y="5400675"/>
          <a:ext cx="52768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3" name="수식" r:id="rId7" imgW="3695700" imgH="241300" progId="Equation.3">
                  <p:embed/>
                </p:oleObj>
              </mc:Choice>
              <mc:Fallback>
                <p:oleObj name="수식" r:id="rId7" imgW="3695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5400675"/>
                        <a:ext cx="52768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457200" y="4869160"/>
            <a:ext cx="4834880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 smtClean="0">
                <a:solidFill>
                  <a:srgbClr val="3333FF"/>
                </a:solidFill>
              </a:rPr>
              <a:t>Hexadecimal</a:t>
            </a:r>
            <a:r>
              <a:rPr lang="en-US" altLang="ko-KR" dirty="0" smtClean="0"/>
              <a:t>: </a:t>
            </a:r>
            <a:r>
              <a:rPr lang="en-US" altLang="ko-KR" dirty="0"/>
              <a:t>uses digits from </a:t>
            </a:r>
            <a:r>
              <a:rPr lang="en-US" altLang="ko-KR" dirty="0">
                <a:solidFill>
                  <a:srgbClr val="3333FF"/>
                </a:solidFill>
              </a:rPr>
              <a:t>0..9</a:t>
            </a:r>
            <a:r>
              <a:rPr lang="en-US" altLang="ko-KR" dirty="0"/>
              <a:t> and </a:t>
            </a:r>
            <a:r>
              <a:rPr lang="en-US" altLang="ko-KR" dirty="0">
                <a:solidFill>
                  <a:srgbClr val="3333FF"/>
                </a:solidFill>
              </a:rPr>
              <a:t>A..F</a:t>
            </a:r>
          </a:p>
        </p:txBody>
      </p:sp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323850" y="1412875"/>
            <a:ext cx="2519363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solidFill>
                  <a:srgbClr val="3333FF"/>
                </a:solidFill>
              </a:rPr>
              <a:t>Positional Notation</a:t>
            </a:r>
          </a:p>
        </p:txBody>
      </p:sp>
    </p:spTree>
    <p:extLst>
      <p:ext uri="{BB962C8B-B14F-4D97-AF65-F5344CB8AC3E}">
        <p14:creationId xmlns:p14="http://schemas.microsoft.com/office/powerpoint/2010/main" val="1768428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1.2	Number Systems and Conversion</a:t>
            </a:r>
          </a:p>
        </p:txBody>
      </p:sp>
      <p:graphicFrame>
        <p:nvGraphicFramePr>
          <p:cNvPr id="9219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9795728"/>
              </p:ext>
            </p:extLst>
          </p:nvPr>
        </p:nvGraphicFramePr>
        <p:xfrm>
          <a:off x="2422525" y="2060848"/>
          <a:ext cx="4437063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2" name="Equation" r:id="rId3" imgW="2959100" imgH="711200" progId="Equation.3">
                  <p:embed/>
                </p:oleObj>
              </mc:Choice>
              <mc:Fallback>
                <p:oleObj name="Equation" r:id="rId3" imgW="29591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2060848"/>
                        <a:ext cx="4437063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2578708"/>
              </p:ext>
            </p:extLst>
          </p:nvPr>
        </p:nvGraphicFramePr>
        <p:xfrm>
          <a:off x="2484438" y="3284811"/>
          <a:ext cx="498157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3" name="Equation" r:id="rId5" imgW="3314700" imgH="635000" progId="Equation.3">
                  <p:embed/>
                </p:oleObj>
              </mc:Choice>
              <mc:Fallback>
                <p:oleObj name="Equation" r:id="rId5" imgW="33147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284811"/>
                        <a:ext cx="498157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468313" y="2060848"/>
            <a:ext cx="16764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000000"/>
                </a:solidFill>
              </a:rPr>
              <a:t>Radix(Base):</a:t>
            </a:r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457200" y="3394348"/>
            <a:ext cx="16764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000000"/>
                </a:solidFill>
              </a:rPr>
              <a:t>Example:</a:t>
            </a:r>
          </a:p>
        </p:txBody>
      </p:sp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323850" y="1412875"/>
            <a:ext cx="2519363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solidFill>
                  <a:srgbClr val="3333FF"/>
                </a:solidFill>
              </a:rPr>
              <a:t>Positional Notation</a:t>
            </a:r>
          </a:p>
        </p:txBody>
      </p:sp>
    </p:spTree>
    <p:extLst>
      <p:ext uri="{BB962C8B-B14F-4D97-AF65-F5344CB8AC3E}">
        <p14:creationId xmlns:p14="http://schemas.microsoft.com/office/powerpoint/2010/main" val="249363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1.2	Number Systems and Conversion</a:t>
            </a:r>
          </a:p>
        </p:txBody>
      </p:sp>
      <p:graphicFrame>
        <p:nvGraphicFramePr>
          <p:cNvPr id="10243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" y="2286000"/>
          <a:ext cx="76200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2" name="Equation" r:id="rId3" imgW="3848100" imgH="241300" progId="Equation.3">
                  <p:embed/>
                </p:oleObj>
              </mc:Choice>
              <mc:Fallback>
                <p:oleObj name="Equation" r:id="rId3" imgW="38481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76200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28800" y="2971800"/>
          <a:ext cx="57245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" name="Equation" r:id="rId5" imgW="3441700" imgH="393700" progId="Equation.3">
                  <p:embed/>
                </p:oleObj>
              </mc:Choice>
              <mc:Fallback>
                <p:oleObj name="Equation" r:id="rId5" imgW="34417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71800"/>
                        <a:ext cx="57245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828800" y="3962400"/>
          <a:ext cx="62547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" name="Equation" r:id="rId7" imgW="3175000" imgH="342900" progId="Equation.3">
                  <p:embed/>
                </p:oleObj>
              </mc:Choice>
              <mc:Fallback>
                <p:oleObj name="Equation" r:id="rId7" imgW="3175000" imgH="342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62400"/>
                        <a:ext cx="62547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3"/>
          <p:cNvGraphicFramePr>
            <a:graphicFrameLocks noChangeAspect="1"/>
          </p:cNvGraphicFramePr>
          <p:nvPr/>
        </p:nvGraphicFramePr>
        <p:xfrm>
          <a:off x="1905000" y="4800600"/>
          <a:ext cx="57150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5" name="Equation" r:id="rId9" imgW="3098800" imgH="393700" progId="Equation.3">
                  <p:embed/>
                </p:oleObj>
              </mc:Choice>
              <mc:Fallback>
                <p:oleObj name="Equation" r:id="rId9" imgW="30988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00600"/>
                        <a:ext cx="57150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381000" y="1524000"/>
            <a:ext cx="44196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>
                <a:latin typeface="굴림" pitchFamily="50" charset="-127"/>
              </a:rPr>
              <a:t> </a:t>
            </a:r>
            <a:r>
              <a:rPr lang="en-US" altLang="ko-KR"/>
              <a:t>Conversion of Decimal to Base-</a:t>
            </a:r>
            <a:r>
              <a:rPr lang="en-US" altLang="ko-KR" i="1">
                <a:solidFill>
                  <a:srgbClr val="FF0000"/>
                </a:solidFill>
              </a:rPr>
              <a:t>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1.2	Number Systems and Conversion</a:t>
            </a:r>
          </a:p>
        </p:txBody>
      </p:sp>
      <p:grpSp>
        <p:nvGrpSpPr>
          <p:cNvPr id="11267" name="Group 55"/>
          <p:cNvGrpSpPr>
            <a:grpSpLocks/>
          </p:cNvGrpSpPr>
          <p:nvPr/>
        </p:nvGrpSpPr>
        <p:grpSpPr bwMode="auto">
          <a:xfrm>
            <a:off x="2286000" y="2514600"/>
            <a:ext cx="4824413" cy="3190875"/>
            <a:chOff x="1429" y="1207"/>
            <a:chExt cx="3039" cy="2010"/>
          </a:xfrm>
        </p:grpSpPr>
        <p:grpSp>
          <p:nvGrpSpPr>
            <p:cNvPr id="11269" name="Group 12"/>
            <p:cNvGrpSpPr>
              <a:grpSpLocks/>
            </p:cNvGrpSpPr>
            <p:nvPr/>
          </p:nvGrpSpPr>
          <p:grpSpPr bwMode="auto">
            <a:xfrm>
              <a:off x="1746" y="1207"/>
              <a:ext cx="454" cy="227"/>
              <a:chOff x="1746" y="1389"/>
              <a:chExt cx="680" cy="317"/>
            </a:xfrm>
          </p:grpSpPr>
          <p:sp>
            <p:nvSpPr>
              <p:cNvPr id="11302" name="Line 9"/>
              <p:cNvSpPr>
                <a:spLocks noChangeShapeType="1"/>
              </p:cNvSpPr>
              <p:nvPr/>
            </p:nvSpPr>
            <p:spPr bwMode="auto">
              <a:xfrm flipH="1">
                <a:off x="1746" y="1706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1303" name="Line 10"/>
              <p:cNvSpPr>
                <a:spLocks noChangeShapeType="1"/>
              </p:cNvSpPr>
              <p:nvPr/>
            </p:nvSpPr>
            <p:spPr bwMode="auto">
              <a:xfrm flipV="1">
                <a:off x="1746" y="1389"/>
                <a:ext cx="227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11270" name="Text Box 11"/>
            <p:cNvSpPr txBox="1">
              <a:spLocks noChangeArrowheads="1"/>
            </p:cNvSpPr>
            <p:nvPr/>
          </p:nvSpPr>
          <p:spPr bwMode="auto">
            <a:xfrm>
              <a:off x="1825" y="122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53</a:t>
              </a:r>
            </a:p>
          </p:txBody>
        </p:sp>
        <p:sp>
          <p:nvSpPr>
            <p:cNvPr id="11271" name="Text Box 13"/>
            <p:cNvSpPr txBox="1">
              <a:spLocks noChangeArrowheads="1"/>
            </p:cNvSpPr>
            <p:nvPr/>
          </p:nvSpPr>
          <p:spPr bwMode="auto">
            <a:xfrm>
              <a:off x="1429" y="121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2</a:t>
              </a:r>
            </a:p>
          </p:txBody>
        </p:sp>
        <p:grpSp>
          <p:nvGrpSpPr>
            <p:cNvPr id="11272" name="Group 14"/>
            <p:cNvGrpSpPr>
              <a:grpSpLocks/>
            </p:cNvGrpSpPr>
            <p:nvPr/>
          </p:nvGrpSpPr>
          <p:grpSpPr bwMode="auto">
            <a:xfrm>
              <a:off x="1758" y="1521"/>
              <a:ext cx="454" cy="227"/>
              <a:chOff x="1746" y="1389"/>
              <a:chExt cx="680" cy="317"/>
            </a:xfrm>
          </p:grpSpPr>
          <p:sp>
            <p:nvSpPr>
              <p:cNvPr id="11300" name="Line 15"/>
              <p:cNvSpPr>
                <a:spLocks noChangeShapeType="1"/>
              </p:cNvSpPr>
              <p:nvPr/>
            </p:nvSpPr>
            <p:spPr bwMode="auto">
              <a:xfrm flipH="1">
                <a:off x="1746" y="1706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1301" name="Line 16"/>
              <p:cNvSpPr>
                <a:spLocks noChangeShapeType="1"/>
              </p:cNvSpPr>
              <p:nvPr/>
            </p:nvSpPr>
            <p:spPr bwMode="auto">
              <a:xfrm flipV="1">
                <a:off x="1746" y="1389"/>
                <a:ext cx="227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11273" name="Text Box 17"/>
            <p:cNvSpPr txBox="1">
              <a:spLocks noChangeArrowheads="1"/>
            </p:cNvSpPr>
            <p:nvPr/>
          </p:nvSpPr>
          <p:spPr bwMode="auto">
            <a:xfrm>
              <a:off x="1837" y="1534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26</a:t>
              </a:r>
            </a:p>
          </p:txBody>
        </p:sp>
        <p:sp>
          <p:nvSpPr>
            <p:cNvPr id="11274" name="Text Box 18"/>
            <p:cNvSpPr txBox="1">
              <a:spLocks noChangeArrowheads="1"/>
            </p:cNvSpPr>
            <p:nvPr/>
          </p:nvSpPr>
          <p:spPr bwMode="auto">
            <a:xfrm>
              <a:off x="1441" y="153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2</a:t>
              </a:r>
            </a:p>
          </p:txBody>
        </p:sp>
        <p:grpSp>
          <p:nvGrpSpPr>
            <p:cNvPr id="11275" name="Group 19"/>
            <p:cNvGrpSpPr>
              <a:grpSpLocks/>
            </p:cNvGrpSpPr>
            <p:nvPr/>
          </p:nvGrpSpPr>
          <p:grpSpPr bwMode="auto">
            <a:xfrm>
              <a:off x="1758" y="1794"/>
              <a:ext cx="454" cy="227"/>
              <a:chOff x="1746" y="1389"/>
              <a:chExt cx="680" cy="317"/>
            </a:xfrm>
          </p:grpSpPr>
          <p:sp>
            <p:nvSpPr>
              <p:cNvPr id="11298" name="Line 20"/>
              <p:cNvSpPr>
                <a:spLocks noChangeShapeType="1"/>
              </p:cNvSpPr>
              <p:nvPr/>
            </p:nvSpPr>
            <p:spPr bwMode="auto">
              <a:xfrm flipH="1">
                <a:off x="1746" y="1706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1299" name="Line 21"/>
              <p:cNvSpPr>
                <a:spLocks noChangeShapeType="1"/>
              </p:cNvSpPr>
              <p:nvPr/>
            </p:nvSpPr>
            <p:spPr bwMode="auto">
              <a:xfrm flipV="1">
                <a:off x="1746" y="1389"/>
                <a:ext cx="227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11276" name="Text Box 22"/>
            <p:cNvSpPr txBox="1">
              <a:spLocks noChangeArrowheads="1"/>
            </p:cNvSpPr>
            <p:nvPr/>
          </p:nvSpPr>
          <p:spPr bwMode="auto">
            <a:xfrm>
              <a:off x="1837" y="1807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1277" name="Text Box 23"/>
            <p:cNvSpPr txBox="1">
              <a:spLocks noChangeArrowheads="1"/>
            </p:cNvSpPr>
            <p:nvPr/>
          </p:nvSpPr>
          <p:spPr bwMode="auto">
            <a:xfrm>
              <a:off x="1441" y="180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278" name="Line 25"/>
            <p:cNvSpPr>
              <a:spLocks noChangeShapeType="1"/>
            </p:cNvSpPr>
            <p:nvPr/>
          </p:nvSpPr>
          <p:spPr bwMode="auto">
            <a:xfrm flipH="1">
              <a:off x="1758" y="2293"/>
              <a:ext cx="3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279" name="Line 26"/>
            <p:cNvSpPr>
              <a:spLocks noChangeShapeType="1"/>
            </p:cNvSpPr>
            <p:nvPr/>
          </p:nvSpPr>
          <p:spPr bwMode="auto">
            <a:xfrm flipV="1">
              <a:off x="1758" y="2066"/>
              <a:ext cx="152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280" name="Text Box 27"/>
            <p:cNvSpPr txBox="1">
              <a:spLocks noChangeArrowheads="1"/>
            </p:cNvSpPr>
            <p:nvPr/>
          </p:nvSpPr>
          <p:spPr bwMode="auto">
            <a:xfrm>
              <a:off x="1837" y="207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1281" name="Text Box 28"/>
            <p:cNvSpPr txBox="1">
              <a:spLocks noChangeArrowheads="1"/>
            </p:cNvSpPr>
            <p:nvPr/>
          </p:nvSpPr>
          <p:spPr bwMode="auto">
            <a:xfrm>
              <a:off x="1441" y="207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282" name="Line 35"/>
            <p:cNvSpPr>
              <a:spLocks noChangeShapeType="1"/>
            </p:cNvSpPr>
            <p:nvPr/>
          </p:nvSpPr>
          <p:spPr bwMode="auto">
            <a:xfrm flipH="1">
              <a:off x="1758" y="2610"/>
              <a:ext cx="3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283" name="Line 36"/>
            <p:cNvSpPr>
              <a:spLocks noChangeShapeType="1"/>
            </p:cNvSpPr>
            <p:nvPr/>
          </p:nvSpPr>
          <p:spPr bwMode="auto">
            <a:xfrm flipV="1">
              <a:off x="1758" y="2383"/>
              <a:ext cx="152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284" name="Text Box 37"/>
            <p:cNvSpPr txBox="1">
              <a:spLocks noChangeArrowheads="1"/>
            </p:cNvSpPr>
            <p:nvPr/>
          </p:nvSpPr>
          <p:spPr bwMode="auto">
            <a:xfrm>
              <a:off x="1837" y="239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285" name="Text Box 38"/>
            <p:cNvSpPr txBox="1">
              <a:spLocks noChangeArrowheads="1"/>
            </p:cNvSpPr>
            <p:nvPr/>
          </p:nvSpPr>
          <p:spPr bwMode="auto">
            <a:xfrm>
              <a:off x="1441" y="239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286" name="Line 40"/>
            <p:cNvSpPr>
              <a:spLocks noChangeShapeType="1"/>
            </p:cNvSpPr>
            <p:nvPr/>
          </p:nvSpPr>
          <p:spPr bwMode="auto">
            <a:xfrm flipH="1">
              <a:off x="1758" y="2928"/>
              <a:ext cx="3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287" name="Line 41"/>
            <p:cNvSpPr>
              <a:spLocks noChangeShapeType="1"/>
            </p:cNvSpPr>
            <p:nvPr/>
          </p:nvSpPr>
          <p:spPr bwMode="auto">
            <a:xfrm flipV="1">
              <a:off x="1758" y="2701"/>
              <a:ext cx="152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288" name="Text Box 42"/>
            <p:cNvSpPr txBox="1">
              <a:spLocks noChangeArrowheads="1"/>
            </p:cNvSpPr>
            <p:nvPr/>
          </p:nvSpPr>
          <p:spPr bwMode="auto">
            <a:xfrm>
              <a:off x="1837" y="271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289" name="Text Box 43"/>
            <p:cNvSpPr txBox="1">
              <a:spLocks noChangeArrowheads="1"/>
            </p:cNvSpPr>
            <p:nvPr/>
          </p:nvSpPr>
          <p:spPr bwMode="auto">
            <a:xfrm>
              <a:off x="1441" y="271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290" name="Text Box 44"/>
            <p:cNvSpPr txBox="1">
              <a:spLocks noChangeArrowheads="1"/>
            </p:cNvSpPr>
            <p:nvPr/>
          </p:nvSpPr>
          <p:spPr bwMode="auto">
            <a:xfrm>
              <a:off x="2278" y="1528"/>
              <a:ext cx="11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rem. = 1 = </a:t>
              </a:r>
              <a:r>
                <a:rPr lang="en-US" altLang="ko-KR" i="1">
                  <a:latin typeface="Times New Roman" pitchFamily="18" charset="0"/>
                </a:rPr>
                <a:t>a</a:t>
              </a:r>
              <a:r>
                <a:rPr lang="en-US" altLang="ko-KR" i="1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291" name="Text Box 46"/>
            <p:cNvSpPr txBox="1">
              <a:spLocks noChangeArrowheads="1"/>
            </p:cNvSpPr>
            <p:nvPr/>
          </p:nvSpPr>
          <p:spPr bwMode="auto">
            <a:xfrm>
              <a:off x="2278" y="1787"/>
              <a:ext cx="1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rem. = 0 = </a:t>
              </a:r>
              <a:r>
                <a:rPr lang="en-US" altLang="ko-KR" i="1">
                  <a:latin typeface="Times New Roman" pitchFamily="18" charset="0"/>
                </a:rPr>
                <a:t>a</a:t>
              </a:r>
              <a:r>
                <a:rPr lang="en-US" altLang="ko-KR" i="1" baseline="-25000">
                  <a:latin typeface="Times New Roman" pitchFamily="18" charset="0"/>
                </a:rPr>
                <a:t>1</a:t>
              </a:r>
              <a:r>
                <a:rPr lang="en-US" altLang="ko-KR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1292" name="Text Box 47"/>
            <p:cNvSpPr txBox="1">
              <a:spLocks noChangeArrowheads="1"/>
            </p:cNvSpPr>
            <p:nvPr/>
          </p:nvSpPr>
          <p:spPr bwMode="auto">
            <a:xfrm>
              <a:off x="2278" y="2069"/>
              <a:ext cx="1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rem. = 1 = </a:t>
              </a:r>
              <a:r>
                <a:rPr lang="en-US" altLang="ko-KR" i="1">
                  <a:latin typeface="Times New Roman" pitchFamily="18" charset="0"/>
                </a:rPr>
                <a:t>a</a:t>
              </a:r>
              <a:r>
                <a:rPr lang="en-US" altLang="ko-KR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293" name="Text Box 48"/>
            <p:cNvSpPr txBox="1">
              <a:spLocks noChangeArrowheads="1"/>
            </p:cNvSpPr>
            <p:nvPr/>
          </p:nvSpPr>
          <p:spPr bwMode="auto">
            <a:xfrm>
              <a:off x="2278" y="2341"/>
              <a:ext cx="11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rem. = 0 = </a:t>
              </a:r>
              <a:r>
                <a:rPr lang="en-US" altLang="ko-KR" i="1">
                  <a:latin typeface="Times New Roman" pitchFamily="18" charset="0"/>
                </a:rPr>
                <a:t>a</a:t>
              </a:r>
              <a:r>
                <a:rPr lang="en-US" altLang="ko-KR" i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294" name="Text Box 49"/>
            <p:cNvSpPr txBox="1">
              <a:spLocks noChangeArrowheads="1"/>
            </p:cNvSpPr>
            <p:nvPr/>
          </p:nvSpPr>
          <p:spPr bwMode="auto">
            <a:xfrm>
              <a:off x="2278" y="2658"/>
              <a:ext cx="11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rem. = 1 = </a:t>
              </a:r>
              <a:r>
                <a:rPr lang="en-US" altLang="ko-KR" i="1">
                  <a:latin typeface="Times New Roman" pitchFamily="18" charset="0"/>
                </a:rPr>
                <a:t>a</a:t>
              </a:r>
              <a:r>
                <a:rPr lang="en-US" altLang="ko-KR" i="1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295" name="Text Box 50"/>
            <p:cNvSpPr txBox="1">
              <a:spLocks noChangeArrowheads="1"/>
            </p:cNvSpPr>
            <p:nvPr/>
          </p:nvSpPr>
          <p:spPr bwMode="auto">
            <a:xfrm>
              <a:off x="1837" y="298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296" name="Text Box 51"/>
            <p:cNvSpPr txBox="1">
              <a:spLocks noChangeArrowheads="1"/>
            </p:cNvSpPr>
            <p:nvPr/>
          </p:nvSpPr>
          <p:spPr bwMode="auto">
            <a:xfrm>
              <a:off x="2278" y="2931"/>
              <a:ext cx="1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rem. = 1 = </a:t>
              </a:r>
              <a:r>
                <a:rPr lang="en-US" altLang="ko-KR" i="1">
                  <a:latin typeface="Times New Roman" pitchFamily="18" charset="0"/>
                </a:rPr>
                <a:t>a</a:t>
              </a:r>
              <a:r>
                <a:rPr lang="en-US" altLang="ko-KR" i="1" baseline="-25000">
                  <a:latin typeface="Times New Roman" pitchFamily="18" charset="0"/>
                </a:rPr>
                <a:t>5</a:t>
              </a:r>
            </a:p>
          </p:txBody>
        </p:sp>
        <p:graphicFrame>
          <p:nvGraphicFramePr>
            <p:cNvPr id="11297" name="Object 52"/>
            <p:cNvGraphicFramePr>
              <a:graphicFrameLocks noChangeAspect="1"/>
            </p:cNvGraphicFramePr>
            <p:nvPr/>
          </p:nvGraphicFramePr>
          <p:xfrm>
            <a:off x="3470" y="2114"/>
            <a:ext cx="998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0" name="Equation" r:id="rId3" imgW="927100" imgH="228600" progId="Equation.3">
                    <p:embed/>
                  </p:oleObj>
                </mc:Choice>
                <mc:Fallback>
                  <p:oleObj name="Equation" r:id="rId3" imgW="927100" imgH="228600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2114"/>
                          <a:ext cx="998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68" name="Text Box 56"/>
          <p:cNvSpPr txBox="1">
            <a:spLocks noChangeArrowheads="1"/>
          </p:cNvSpPr>
          <p:nvPr/>
        </p:nvSpPr>
        <p:spPr bwMode="auto">
          <a:xfrm>
            <a:off x="304800" y="1600200"/>
            <a:ext cx="48768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Example: Decimal to Binary Conversion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1.2	Number Systems and Conversion</a:t>
            </a:r>
          </a:p>
        </p:txBody>
      </p:sp>
      <p:graphicFrame>
        <p:nvGraphicFramePr>
          <p:cNvPr id="12291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619250" y="2006600"/>
          <a:ext cx="62658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0" name="Equation" r:id="rId3" imgW="3898900" imgH="241300" progId="Equation.3">
                  <p:embed/>
                </p:oleObj>
              </mc:Choice>
              <mc:Fallback>
                <p:oleObj name="Equation" r:id="rId3" imgW="38989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006600"/>
                        <a:ext cx="62658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24000" y="2438400"/>
          <a:ext cx="50768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1" name="Equation" r:id="rId5" imgW="3162300" imgH="241300" progId="Equation.3">
                  <p:embed/>
                </p:oleObj>
              </mc:Choice>
              <mc:Fallback>
                <p:oleObj name="Equation" r:id="rId5" imgW="31623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50768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47813" y="2870200"/>
          <a:ext cx="43624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2" name="Equation" r:id="rId7" imgW="2717800" imgH="241300" progId="Equation.3">
                  <p:embed/>
                </p:oleObj>
              </mc:Choice>
              <mc:Fallback>
                <p:oleObj name="Equation" r:id="rId7" imgW="27178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870200"/>
                        <a:ext cx="43624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690688" y="3387725"/>
          <a:ext cx="358298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3" name="Equation" r:id="rId9" imgW="2184400" imgH="241300" progId="Equation.3">
                  <p:embed/>
                </p:oleObj>
              </mc:Choice>
              <mc:Fallback>
                <p:oleObj name="Equation" r:id="rId9" imgW="21844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3387725"/>
                        <a:ext cx="3582987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5" name="Group 16"/>
          <p:cNvGrpSpPr>
            <a:grpSpLocks/>
          </p:cNvGrpSpPr>
          <p:nvPr/>
        </p:nvGrpSpPr>
        <p:grpSpPr bwMode="auto">
          <a:xfrm>
            <a:off x="2411413" y="4437063"/>
            <a:ext cx="5256212" cy="1225550"/>
            <a:chOff x="1202" y="2785"/>
            <a:chExt cx="3311" cy="772"/>
          </a:xfrm>
        </p:grpSpPr>
        <p:graphicFrame>
          <p:nvGraphicFramePr>
            <p:cNvPr id="12298" name="Object 12"/>
            <p:cNvGraphicFramePr>
              <a:graphicFrameLocks noChangeAspect="1"/>
            </p:cNvGraphicFramePr>
            <p:nvPr/>
          </p:nvGraphicFramePr>
          <p:xfrm>
            <a:off x="1202" y="2795"/>
            <a:ext cx="569" cy="7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4" name="Equation" r:id="rId11" imgW="672808" imgH="888614" progId="Equation.3">
                    <p:embed/>
                  </p:oleObj>
                </mc:Choice>
                <mc:Fallback>
                  <p:oleObj name="Equation" r:id="rId11" imgW="672808" imgH="888614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2795"/>
                          <a:ext cx="569" cy="751"/>
                        </a:xfrm>
                        <a:prstGeom prst="rect">
                          <a:avLst/>
                        </a:prstGeom>
                        <a:solidFill>
                          <a:schemeClr val="folHlink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9" name="Object 13"/>
            <p:cNvGraphicFramePr>
              <a:graphicFrameLocks noChangeAspect="1"/>
            </p:cNvGraphicFramePr>
            <p:nvPr/>
          </p:nvGraphicFramePr>
          <p:xfrm>
            <a:off x="2054" y="2785"/>
            <a:ext cx="590" cy="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5" name="Equation" r:id="rId13" imgW="698500" imgH="914400" progId="Equation.3">
                    <p:embed/>
                  </p:oleObj>
                </mc:Choice>
                <mc:Fallback>
                  <p:oleObj name="Equation" r:id="rId13" imgW="698500" imgH="9144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4" y="2785"/>
                          <a:ext cx="590" cy="772"/>
                        </a:xfrm>
                        <a:prstGeom prst="rect">
                          <a:avLst/>
                        </a:prstGeom>
                        <a:solidFill>
                          <a:schemeClr val="folHlink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0" name="Object 14"/>
            <p:cNvGraphicFramePr>
              <a:graphicFrameLocks noChangeAspect="1"/>
            </p:cNvGraphicFramePr>
            <p:nvPr/>
          </p:nvGraphicFramePr>
          <p:xfrm>
            <a:off x="2909" y="2785"/>
            <a:ext cx="601" cy="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6" name="Equation" r:id="rId15" imgW="711200" imgH="914400" progId="Equation.3">
                    <p:embed/>
                  </p:oleObj>
                </mc:Choice>
                <mc:Fallback>
                  <p:oleObj name="Equation" r:id="rId15" imgW="711200" imgH="9144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9" y="2785"/>
                          <a:ext cx="601" cy="772"/>
                        </a:xfrm>
                        <a:prstGeom prst="rect">
                          <a:avLst/>
                        </a:prstGeom>
                        <a:solidFill>
                          <a:schemeClr val="folHlink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1" name="Object 15"/>
            <p:cNvGraphicFramePr>
              <a:graphicFrameLocks noChangeAspect="1"/>
            </p:cNvGraphicFramePr>
            <p:nvPr/>
          </p:nvGraphicFramePr>
          <p:xfrm>
            <a:off x="3696" y="3022"/>
            <a:ext cx="817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7" name="Equation" r:id="rId17" imgW="850900" imgH="228600" progId="Equation.3">
                    <p:embed/>
                  </p:oleObj>
                </mc:Choice>
                <mc:Fallback>
                  <p:oleObj name="Equation" r:id="rId17" imgW="850900" imgH="2286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022"/>
                          <a:ext cx="817" cy="219"/>
                        </a:xfrm>
                        <a:prstGeom prst="rect">
                          <a:avLst/>
                        </a:prstGeom>
                        <a:solidFill>
                          <a:schemeClr val="folHlink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6" name="Text Box 17"/>
          <p:cNvSpPr txBox="1">
            <a:spLocks noChangeArrowheads="1"/>
          </p:cNvSpPr>
          <p:nvPr/>
        </p:nvSpPr>
        <p:spPr bwMode="auto">
          <a:xfrm>
            <a:off x="304800" y="1600200"/>
            <a:ext cx="52578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Conversion of a decimal fraction to Base-</a:t>
            </a:r>
            <a:r>
              <a:rPr lang="en-US" altLang="ko-KR" i="1">
                <a:solidFill>
                  <a:srgbClr val="FF0000"/>
                </a:solidFill>
              </a:rPr>
              <a:t>R</a:t>
            </a:r>
            <a:r>
              <a:rPr lang="en-US" altLang="ko-KR">
                <a:latin typeface="굴림" pitchFamily="50" charset="-127"/>
              </a:rPr>
              <a:t> </a:t>
            </a:r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609600" y="4114800"/>
            <a:ext cx="14478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Example:</a:t>
            </a:r>
            <a:r>
              <a:rPr lang="en-US" altLang="ko-KR">
                <a:latin typeface="굴림" pitchFamily="50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ChangeArrowheads="1"/>
          </p:cNvSpPr>
          <p:nvPr/>
        </p:nvSpPr>
        <p:spPr bwMode="auto">
          <a:xfrm>
            <a:off x="1447800" y="2057400"/>
            <a:ext cx="7239000" cy="441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1.2	Number Systems and Conversion</a:t>
            </a:r>
          </a:p>
        </p:txBody>
      </p:sp>
      <p:grpSp>
        <p:nvGrpSpPr>
          <p:cNvPr id="13316" name="Group 10"/>
          <p:cNvGrpSpPr>
            <a:grpSpLocks/>
          </p:cNvGrpSpPr>
          <p:nvPr/>
        </p:nvGrpSpPr>
        <p:grpSpPr bwMode="auto">
          <a:xfrm>
            <a:off x="2133600" y="2286000"/>
            <a:ext cx="6675438" cy="4191000"/>
            <a:chOff x="1701" y="823"/>
            <a:chExt cx="4205" cy="2640"/>
          </a:xfrm>
        </p:grpSpPr>
        <p:graphicFrame>
          <p:nvGraphicFramePr>
            <p:cNvPr id="13318" name="Object 4"/>
            <p:cNvGraphicFramePr>
              <a:graphicFrameLocks noChangeAspect="1"/>
            </p:cNvGraphicFramePr>
            <p:nvPr/>
          </p:nvGraphicFramePr>
          <p:xfrm>
            <a:off x="1701" y="823"/>
            <a:ext cx="298" cy="2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4" name="Equation" r:id="rId3" imgW="342900" imgH="2946400" progId="Equation.3">
                    <p:embed/>
                  </p:oleObj>
                </mc:Choice>
                <mc:Fallback>
                  <p:oleObj name="Equation" r:id="rId3" imgW="342900" imgH="29464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823"/>
                          <a:ext cx="298" cy="2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2414" y="2763"/>
              <a:ext cx="34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b="1">
                  <a:latin typeface="Times New Roman" pitchFamily="18" charset="0"/>
                </a:rPr>
                <a:t>Process starts repeating here because .4 was previously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b="1">
                  <a:latin typeface="Times New Roman" pitchFamily="18" charset="0"/>
                </a:rPr>
                <a:t>obtained</a:t>
              </a:r>
            </a:p>
          </p:txBody>
        </p:sp>
        <p:sp>
          <p:nvSpPr>
            <p:cNvPr id="13320" name="Line 7"/>
            <p:cNvSpPr>
              <a:spLocks noChangeShapeType="1"/>
            </p:cNvSpPr>
            <p:nvPr/>
          </p:nvSpPr>
          <p:spPr bwMode="auto">
            <a:xfrm flipH="1">
              <a:off x="2154" y="288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graphicFrame>
          <p:nvGraphicFramePr>
            <p:cNvPr id="13321" name="Object 8"/>
            <p:cNvGraphicFramePr>
              <a:graphicFrameLocks noChangeAspect="1"/>
            </p:cNvGraphicFramePr>
            <p:nvPr/>
          </p:nvGraphicFramePr>
          <p:xfrm>
            <a:off x="2472" y="3249"/>
            <a:ext cx="1724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5" name="Equation" r:id="rId5" imgW="1841500" imgH="228600" progId="Equation.3">
                    <p:embed/>
                  </p:oleObj>
                </mc:Choice>
                <mc:Fallback>
                  <p:oleObj name="Equation" r:id="rId5" imgW="184150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3249"/>
                          <a:ext cx="1724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304800" y="1524000"/>
            <a:ext cx="38862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Example: Convert 0.7 to binary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1.2	Number Systems and Conversion</a:t>
            </a:r>
          </a:p>
        </p:txBody>
      </p:sp>
      <p:grpSp>
        <p:nvGrpSpPr>
          <p:cNvPr id="14339" name="Group 27"/>
          <p:cNvGrpSpPr>
            <a:grpSpLocks/>
          </p:cNvGrpSpPr>
          <p:nvPr/>
        </p:nvGrpSpPr>
        <p:grpSpPr bwMode="auto">
          <a:xfrm>
            <a:off x="2438400" y="2057400"/>
            <a:ext cx="5256213" cy="4033838"/>
            <a:chOff x="1519" y="845"/>
            <a:chExt cx="3311" cy="2541"/>
          </a:xfrm>
        </p:grpSpPr>
        <p:graphicFrame>
          <p:nvGraphicFramePr>
            <p:cNvPr id="14341" name="Object 4"/>
            <p:cNvGraphicFramePr>
              <a:graphicFrameLocks noChangeAspect="1"/>
            </p:cNvGraphicFramePr>
            <p:nvPr/>
          </p:nvGraphicFramePr>
          <p:xfrm>
            <a:off x="2018" y="845"/>
            <a:ext cx="2192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4" name="Equation" r:id="rId3" imgW="2336800" imgH="393700" progId="Equation.3">
                    <p:embed/>
                  </p:oleObj>
                </mc:Choice>
                <mc:Fallback>
                  <p:oleObj name="Equation" r:id="rId3" imgW="2336800" imgH="393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845"/>
                          <a:ext cx="2192" cy="3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342" name="Group 17"/>
            <p:cNvGrpSpPr>
              <a:grpSpLocks/>
            </p:cNvGrpSpPr>
            <p:nvPr/>
          </p:nvGrpSpPr>
          <p:grpSpPr bwMode="auto">
            <a:xfrm>
              <a:off x="1519" y="1389"/>
              <a:ext cx="1129" cy="834"/>
              <a:chOff x="1519" y="2383"/>
              <a:chExt cx="1129" cy="834"/>
            </a:xfrm>
          </p:grpSpPr>
          <p:sp>
            <p:nvSpPr>
              <p:cNvPr id="14345" name="Line 6"/>
              <p:cNvSpPr>
                <a:spLocks noChangeShapeType="1"/>
              </p:cNvSpPr>
              <p:nvPr/>
            </p:nvSpPr>
            <p:spPr bwMode="auto">
              <a:xfrm flipH="1">
                <a:off x="1758" y="2610"/>
                <a:ext cx="3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4346" name="Line 7"/>
              <p:cNvSpPr>
                <a:spLocks noChangeShapeType="1"/>
              </p:cNvSpPr>
              <p:nvPr/>
            </p:nvSpPr>
            <p:spPr bwMode="auto">
              <a:xfrm flipV="1">
                <a:off x="1758" y="2383"/>
                <a:ext cx="152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4347" name="Text Box 8"/>
              <p:cNvSpPr txBox="1">
                <a:spLocks noChangeArrowheads="1"/>
              </p:cNvSpPr>
              <p:nvPr/>
            </p:nvSpPr>
            <p:spPr bwMode="auto">
              <a:xfrm>
                <a:off x="1837" y="2396"/>
                <a:ext cx="2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latin typeface="Times New Roman" pitchFamily="18" charset="0"/>
                  </a:rPr>
                  <a:t>45</a:t>
                </a:r>
              </a:p>
            </p:txBody>
          </p:sp>
          <p:sp>
            <p:nvSpPr>
              <p:cNvPr id="14348" name="Text Box 9"/>
              <p:cNvSpPr txBox="1">
                <a:spLocks noChangeArrowheads="1"/>
              </p:cNvSpPr>
              <p:nvPr/>
            </p:nvSpPr>
            <p:spPr bwMode="auto">
              <a:xfrm>
                <a:off x="1519" y="2387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349" name="Line 10"/>
              <p:cNvSpPr>
                <a:spLocks noChangeShapeType="1"/>
              </p:cNvSpPr>
              <p:nvPr/>
            </p:nvSpPr>
            <p:spPr bwMode="auto">
              <a:xfrm flipH="1">
                <a:off x="1758" y="2928"/>
                <a:ext cx="3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4350" name="Line 11"/>
              <p:cNvSpPr>
                <a:spLocks noChangeShapeType="1"/>
              </p:cNvSpPr>
              <p:nvPr/>
            </p:nvSpPr>
            <p:spPr bwMode="auto">
              <a:xfrm flipV="1">
                <a:off x="1758" y="2701"/>
                <a:ext cx="152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4351" name="Text Box 12"/>
              <p:cNvSpPr txBox="1">
                <a:spLocks noChangeArrowheads="1"/>
              </p:cNvSpPr>
              <p:nvPr/>
            </p:nvSpPr>
            <p:spPr bwMode="auto">
              <a:xfrm>
                <a:off x="1837" y="2714"/>
                <a:ext cx="2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latin typeface="Times New Roman" pitchFamily="18" charset="0"/>
                  </a:rPr>
                  <a:t>  6</a:t>
                </a:r>
              </a:p>
            </p:txBody>
          </p:sp>
          <p:sp>
            <p:nvSpPr>
              <p:cNvPr id="14352" name="Text Box 13"/>
              <p:cNvSpPr txBox="1">
                <a:spLocks noChangeArrowheads="1"/>
              </p:cNvSpPr>
              <p:nvPr/>
            </p:nvSpPr>
            <p:spPr bwMode="auto">
              <a:xfrm>
                <a:off x="1519" y="270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353" name="Text Box 14"/>
              <p:cNvSpPr txBox="1">
                <a:spLocks noChangeArrowheads="1"/>
              </p:cNvSpPr>
              <p:nvPr/>
            </p:nvSpPr>
            <p:spPr bwMode="auto">
              <a:xfrm>
                <a:off x="1837" y="2986"/>
                <a:ext cx="2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latin typeface="Times New Roman" pitchFamily="18" charset="0"/>
                  </a:rPr>
                  <a:t>  0</a:t>
                </a:r>
              </a:p>
            </p:txBody>
          </p:sp>
          <p:sp>
            <p:nvSpPr>
              <p:cNvPr id="14354" name="Text Box 15"/>
              <p:cNvSpPr txBox="1">
                <a:spLocks noChangeArrowheads="1"/>
              </p:cNvSpPr>
              <p:nvPr/>
            </p:nvSpPr>
            <p:spPr bwMode="auto">
              <a:xfrm>
                <a:off x="2200" y="2986"/>
                <a:ext cx="4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latin typeface="Times New Roman" pitchFamily="18" charset="0"/>
                  </a:rPr>
                  <a:t>rem.6</a:t>
                </a:r>
              </a:p>
            </p:txBody>
          </p:sp>
          <p:sp>
            <p:nvSpPr>
              <p:cNvPr id="14355" name="Text Box 16"/>
              <p:cNvSpPr txBox="1">
                <a:spLocks noChangeArrowheads="1"/>
              </p:cNvSpPr>
              <p:nvPr/>
            </p:nvSpPr>
            <p:spPr bwMode="auto">
              <a:xfrm>
                <a:off x="2200" y="2714"/>
                <a:ext cx="4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latin typeface="Times New Roman" pitchFamily="18" charset="0"/>
                  </a:rPr>
                  <a:t>rem.3</a:t>
                </a:r>
              </a:p>
            </p:txBody>
          </p:sp>
        </p:grpSp>
        <p:graphicFrame>
          <p:nvGraphicFramePr>
            <p:cNvPr id="14343" name="Object 23"/>
            <p:cNvGraphicFramePr>
              <a:graphicFrameLocks noChangeAspect="1"/>
            </p:cNvGraphicFramePr>
            <p:nvPr/>
          </p:nvGraphicFramePr>
          <p:xfrm>
            <a:off x="2971" y="1480"/>
            <a:ext cx="405" cy="19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5" name="Equation" r:id="rId5" imgW="431800" imgH="2032000" progId="Equation.3">
                    <p:embed/>
                  </p:oleObj>
                </mc:Choice>
                <mc:Fallback>
                  <p:oleObj name="Equation" r:id="rId5" imgW="431800" imgH="20320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480"/>
                          <a:ext cx="405" cy="19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4" name="Object 25"/>
            <p:cNvGraphicFramePr>
              <a:graphicFrameLocks noChangeAspect="1"/>
            </p:cNvGraphicFramePr>
            <p:nvPr/>
          </p:nvGraphicFramePr>
          <p:xfrm>
            <a:off x="3606" y="1915"/>
            <a:ext cx="1224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6" name="Equation" r:id="rId7" imgW="1320800" imgH="228600" progId="Equation.3">
                    <p:embed/>
                  </p:oleObj>
                </mc:Choice>
                <mc:Fallback>
                  <p:oleObj name="Equation" r:id="rId7" imgW="1320800" imgH="2286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6" y="1915"/>
                          <a:ext cx="1224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0" name="Text Box 30"/>
          <p:cNvSpPr txBox="1">
            <a:spLocks noChangeArrowheads="1"/>
          </p:cNvSpPr>
          <p:nvPr/>
        </p:nvSpPr>
        <p:spPr bwMode="auto">
          <a:xfrm>
            <a:off x="533400" y="1600200"/>
            <a:ext cx="44958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Example: Convert 231.3</a:t>
            </a:r>
            <a:r>
              <a:rPr lang="en-US" altLang="ko-KR" baseline="-25000"/>
              <a:t>4</a:t>
            </a:r>
            <a:r>
              <a:rPr lang="en-US" altLang="ko-KR"/>
              <a:t> to base-7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1.2	Number Systems and Conversion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5334000" cy="36671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/>
              <a:t>Conversion of Binary to Octal, </a:t>
            </a:r>
            <a:r>
              <a:rPr lang="en-US" altLang="ko-KR" dirty="0" smtClean="0"/>
              <a:t>Hexadecimal</a:t>
            </a:r>
            <a:endParaRPr lang="en-US" altLang="ko-KR" dirty="0"/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684213" y="3573463"/>
            <a:ext cx="7772400" cy="2736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ko-KR"/>
              <a:t>(101011010111 )</a:t>
            </a:r>
            <a:r>
              <a:rPr lang="en-US" altLang="ko-KR" baseline="-25000"/>
              <a:t>2 </a:t>
            </a:r>
            <a:r>
              <a:rPr lang="en-US" altLang="ko-KR"/>
              <a:t> = (                                     )</a:t>
            </a:r>
            <a:r>
              <a:rPr lang="en-US" altLang="ko-KR" baseline="-25000"/>
              <a:t>8</a:t>
            </a:r>
            <a:r>
              <a:rPr lang="en-US" altLang="ko-KR"/>
              <a:t>, octal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ko-KR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ko-KR"/>
              <a:t>(10111011)</a:t>
            </a:r>
            <a:r>
              <a:rPr lang="en-US" altLang="ko-KR" baseline="-25000"/>
              <a:t>2</a:t>
            </a:r>
            <a:r>
              <a:rPr lang="en-US" altLang="ko-KR"/>
              <a:t> = (                                     )</a:t>
            </a:r>
            <a:r>
              <a:rPr lang="en-US" altLang="ko-KR" baseline="-25000"/>
              <a:t>8</a:t>
            </a:r>
            <a:r>
              <a:rPr lang="en-US" altLang="ko-KR"/>
              <a:t>, octal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ko-KR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ko-KR"/>
              <a:t>(1010111100100101)</a:t>
            </a:r>
            <a:r>
              <a:rPr lang="en-US" altLang="ko-KR" baseline="-25000"/>
              <a:t>2 </a:t>
            </a:r>
            <a:r>
              <a:rPr lang="en-US" altLang="ko-KR"/>
              <a:t>= (                                    )</a:t>
            </a:r>
            <a:r>
              <a:rPr lang="en-US" altLang="ko-KR" baseline="-25000"/>
              <a:t>16</a:t>
            </a:r>
            <a:r>
              <a:rPr lang="en-US" altLang="ko-KR"/>
              <a:t>, Hexadecimal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ko-KR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ko-KR"/>
              <a:t>(1101101000)</a:t>
            </a:r>
            <a:r>
              <a:rPr lang="en-US" altLang="ko-KR" baseline="-25000"/>
              <a:t>2 </a:t>
            </a:r>
            <a:r>
              <a:rPr lang="en-US" altLang="ko-KR"/>
              <a:t>= (                                   )</a:t>
            </a:r>
            <a:r>
              <a:rPr lang="en-US" altLang="ko-KR" baseline="-25000"/>
              <a:t>16</a:t>
            </a:r>
            <a:r>
              <a:rPr lang="en-US" altLang="ko-KR"/>
              <a:t>, Hexadecimal</a:t>
            </a:r>
          </a:p>
        </p:txBody>
      </p:sp>
      <p:graphicFrame>
        <p:nvGraphicFramePr>
          <p:cNvPr id="15365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755650" y="2420938"/>
          <a:ext cx="70564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3" imgW="3263900" imgH="330200" progId="Equation.3">
                  <p:embed/>
                </p:oleObj>
              </mc:Choice>
              <mc:Fallback>
                <p:oleObj name="Equation" r:id="rId3" imgW="3263900" imgH="330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420938"/>
                        <a:ext cx="7056438" cy="7143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4787900" y="24209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1.3	Binary Arithmetic</a:t>
            </a:r>
          </a:p>
        </p:txBody>
      </p:sp>
      <p:sp>
        <p:nvSpPr>
          <p:cNvPr id="16389" name="Text Box 17"/>
          <p:cNvSpPr txBox="1">
            <a:spLocks noChangeArrowheads="1"/>
          </p:cNvSpPr>
          <p:nvPr/>
        </p:nvSpPr>
        <p:spPr bwMode="auto">
          <a:xfrm>
            <a:off x="838200" y="1524000"/>
            <a:ext cx="1141512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Addition</a:t>
            </a:r>
            <a:r>
              <a:rPr lang="en-US" altLang="ko-KR">
                <a:latin typeface="굴림" pitchFamily="50" charset="-127"/>
              </a:rPr>
              <a:t> </a:t>
            </a:r>
          </a:p>
        </p:txBody>
      </p:sp>
      <p:sp>
        <p:nvSpPr>
          <p:cNvPr id="16390" name="Text Box 18"/>
          <p:cNvSpPr txBox="1">
            <a:spLocks noChangeArrowheads="1"/>
          </p:cNvSpPr>
          <p:nvPr/>
        </p:nvSpPr>
        <p:spPr bwMode="auto">
          <a:xfrm>
            <a:off x="838200" y="4038600"/>
            <a:ext cx="1192213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Example: 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536358"/>
              </p:ext>
            </p:extLst>
          </p:nvPr>
        </p:nvGraphicFramePr>
        <p:xfrm>
          <a:off x="2195736" y="1524000"/>
          <a:ext cx="576064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6714"/>
                <a:gridCol w="430392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+ 0 = 0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+ 1 = 1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+ 0 = 1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+ 1 = 0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 </a:t>
                      </a:r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carry</a:t>
                      </a:r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to the next column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030722"/>
              </p:ext>
            </p:extLst>
          </p:nvPr>
        </p:nvGraphicFramePr>
        <p:xfrm>
          <a:off x="2452130" y="4033232"/>
          <a:ext cx="3344006" cy="147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0158"/>
                <a:gridCol w="252144"/>
                <a:gridCol w="252144"/>
                <a:gridCol w="252144"/>
                <a:gridCol w="252144"/>
                <a:gridCol w="252144"/>
                <a:gridCol w="1103128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carries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13</a:t>
                      </a:r>
                      <a:r>
                        <a:rPr lang="en-US" altLang="ko-KR" baseline="-25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</a:t>
                      </a:r>
                      <a:r>
                        <a:rPr lang="en-US" altLang="ko-KR" baseline="-25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24</a:t>
                      </a:r>
                      <a:r>
                        <a:rPr lang="en-US" altLang="ko-KR" baseline="-25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 bwMode="auto">
          <a:xfrm>
            <a:off x="2411760" y="5157192"/>
            <a:ext cx="2304256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1.3	Binary Arithmetic</a:t>
            </a:r>
          </a:p>
        </p:txBody>
      </p:sp>
      <p:grpSp>
        <p:nvGrpSpPr>
          <p:cNvPr id="17412" name="Group 23"/>
          <p:cNvGrpSpPr>
            <a:grpSpLocks/>
          </p:cNvGrpSpPr>
          <p:nvPr/>
        </p:nvGrpSpPr>
        <p:grpSpPr bwMode="auto">
          <a:xfrm>
            <a:off x="914400" y="4191000"/>
            <a:ext cx="7713663" cy="1508125"/>
            <a:chOff x="558" y="2296"/>
            <a:chExt cx="4859" cy="950"/>
          </a:xfrm>
        </p:grpSpPr>
        <p:graphicFrame>
          <p:nvGraphicFramePr>
            <p:cNvPr id="17415" name="Object 14"/>
            <p:cNvGraphicFramePr>
              <a:graphicFrameLocks noChangeAspect="1"/>
            </p:cNvGraphicFramePr>
            <p:nvPr/>
          </p:nvGraphicFramePr>
          <p:xfrm>
            <a:off x="558" y="2354"/>
            <a:ext cx="606" cy="8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2" name="Equation" r:id="rId3" imgW="583947" imgH="863225" progId="Equation.3">
                    <p:embed/>
                  </p:oleObj>
                </mc:Choice>
                <mc:Fallback>
                  <p:oleObj name="Equation" r:id="rId3" imgW="583947" imgH="863225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" y="2354"/>
                          <a:ext cx="606" cy="8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6" name="Line 15"/>
            <p:cNvSpPr>
              <a:spLocks noChangeShapeType="1"/>
            </p:cNvSpPr>
            <p:nvPr/>
          </p:nvSpPr>
          <p:spPr bwMode="auto">
            <a:xfrm flipH="1">
              <a:off x="1065" y="2432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17" name="Text Box 16"/>
            <p:cNvSpPr txBox="1">
              <a:spLocks noChangeArrowheads="1"/>
            </p:cNvSpPr>
            <p:nvPr/>
          </p:nvSpPr>
          <p:spPr bwMode="auto">
            <a:xfrm>
              <a:off x="1383" y="2296"/>
              <a:ext cx="84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(indicates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 borrow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</a:t>
              </a:r>
              <a:r>
                <a:rPr lang="en-US" altLang="ko-K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rom </a:t>
              </a:r>
              <a:r>
                <a:rPr lang="en-US" altLang="ko-K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  <a:r>
                <a:rPr lang="en-US" altLang="ko-KR" baseline="30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rd</a:t>
              </a:r>
              <a:r>
                <a:rPr lang="en-US" altLang="ko-K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column)</a:t>
              </a:r>
            </a:p>
          </p:txBody>
        </p:sp>
        <p:graphicFrame>
          <p:nvGraphicFramePr>
            <p:cNvPr id="17418" name="Object 17"/>
            <p:cNvGraphicFramePr>
              <a:graphicFrameLocks noChangeAspect="1"/>
            </p:cNvGraphicFramePr>
            <p:nvPr/>
          </p:nvGraphicFramePr>
          <p:xfrm>
            <a:off x="2270" y="2341"/>
            <a:ext cx="567" cy="8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3" name="Equation" r:id="rId5" imgW="545863" imgH="863225" progId="Equation.3">
                    <p:embed/>
                  </p:oleObj>
                </mc:Choice>
                <mc:Fallback>
                  <p:oleObj name="Equation" r:id="rId5" imgW="545863" imgH="863225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0" y="2341"/>
                          <a:ext cx="567" cy="8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9" name="Line 18"/>
            <p:cNvSpPr>
              <a:spLocks noChangeShapeType="1"/>
            </p:cNvSpPr>
            <p:nvPr/>
          </p:nvSpPr>
          <p:spPr bwMode="auto">
            <a:xfrm flipH="1">
              <a:off x="2834" y="2432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20" name="Text Box 19"/>
            <p:cNvSpPr txBox="1">
              <a:spLocks noChangeArrowheads="1"/>
            </p:cNvSpPr>
            <p:nvPr/>
          </p:nvSpPr>
          <p:spPr bwMode="auto">
            <a:xfrm>
              <a:off x="3152" y="2296"/>
              <a:ext cx="6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borrows</a:t>
              </a:r>
            </a:p>
          </p:txBody>
        </p:sp>
        <p:graphicFrame>
          <p:nvGraphicFramePr>
            <p:cNvPr id="17421" name="Object 20"/>
            <p:cNvGraphicFramePr>
              <a:graphicFrameLocks noChangeAspect="1"/>
            </p:cNvGraphicFramePr>
            <p:nvPr/>
          </p:nvGraphicFramePr>
          <p:xfrm>
            <a:off x="3755" y="2341"/>
            <a:ext cx="685" cy="8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4" name="Equation" r:id="rId7" imgW="660113" imgH="863225" progId="Equation.3">
                    <p:embed/>
                  </p:oleObj>
                </mc:Choice>
                <mc:Fallback>
                  <p:oleObj name="Equation" r:id="rId7" imgW="660113" imgH="863225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5" y="2341"/>
                          <a:ext cx="685" cy="8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2" name="Line 21"/>
            <p:cNvSpPr>
              <a:spLocks noChangeShapeType="1"/>
            </p:cNvSpPr>
            <p:nvPr/>
          </p:nvSpPr>
          <p:spPr bwMode="auto">
            <a:xfrm flipH="1">
              <a:off x="4467" y="2432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23" name="Text Box 22"/>
            <p:cNvSpPr txBox="1">
              <a:spLocks noChangeArrowheads="1"/>
            </p:cNvSpPr>
            <p:nvPr/>
          </p:nvSpPr>
          <p:spPr bwMode="auto">
            <a:xfrm>
              <a:off x="4785" y="2296"/>
              <a:ext cx="6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borrows</a:t>
              </a:r>
            </a:p>
          </p:txBody>
        </p:sp>
      </p:grpSp>
      <p:sp>
        <p:nvSpPr>
          <p:cNvPr id="17413" name="Text Box 24"/>
          <p:cNvSpPr txBox="1">
            <a:spLocks noChangeArrowheads="1"/>
          </p:cNvSpPr>
          <p:nvPr/>
        </p:nvSpPr>
        <p:spPr bwMode="auto">
          <a:xfrm>
            <a:off x="533400" y="1524000"/>
            <a:ext cx="1590328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Subtraction</a:t>
            </a:r>
          </a:p>
        </p:txBody>
      </p:sp>
      <p:sp>
        <p:nvSpPr>
          <p:cNvPr id="17414" name="Text Box 25"/>
          <p:cNvSpPr txBox="1">
            <a:spLocks noChangeArrowheads="1"/>
          </p:cNvSpPr>
          <p:nvPr/>
        </p:nvSpPr>
        <p:spPr bwMode="auto">
          <a:xfrm>
            <a:off x="533400" y="3505200"/>
            <a:ext cx="1905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Example:</a:t>
            </a:r>
            <a:r>
              <a:rPr lang="en-US" altLang="ko-KR">
                <a:latin typeface="굴림" pitchFamily="50" charset="-127"/>
              </a:rPr>
              <a:t> </a:t>
            </a: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265711"/>
              </p:ext>
            </p:extLst>
          </p:nvPr>
        </p:nvGraphicFramePr>
        <p:xfrm>
          <a:off x="2438400" y="1524000"/>
          <a:ext cx="6048672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9550"/>
                <a:gridCol w="451912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0 - 0 = 0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0 - 1 = 1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 </a:t>
                      </a:r>
                      <a:r>
                        <a:rPr lang="en-US" altLang="ko-KR" b="0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borrow</a:t>
                      </a:r>
                      <a:r>
                        <a:rPr lang="en-US" altLang="ko-KR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altLang="ko-KR" b="0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</a:t>
                      </a:r>
                      <a:r>
                        <a:rPr lang="en-US" altLang="ko-KR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from the next column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1 - 0 = 1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1 - 1 = 0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8313" y="404813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kumimoji="0" lang="en-US" altLang="ko-KR" sz="4000">
                <a:solidFill>
                  <a:srgbClr val="3333FF"/>
                </a:solidFill>
                <a:latin typeface="Arial Narrow" pitchFamily="34" charset="0"/>
              </a:rPr>
              <a:t>Objectives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85800" y="1556792"/>
            <a:ext cx="7924800" cy="3597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 b="1">
                <a:cs typeface="Arial" panose="020B0604020202020204" pitchFamily="34" charset="0"/>
              </a:rPr>
              <a:t>Topics introduced in this chapter:</a:t>
            </a:r>
          </a:p>
          <a:p>
            <a:pPr eaLnBrk="1" hangingPunct="1">
              <a:buFontTx/>
              <a:buChar char="•"/>
            </a:pPr>
            <a:r>
              <a:rPr lang="en-US" altLang="ko-KR">
                <a:cs typeface="Arial" panose="020B0604020202020204" pitchFamily="34" charset="0"/>
              </a:rPr>
              <a:t> </a:t>
            </a:r>
            <a:r>
              <a:rPr lang="en-US" altLang="ko-KR" sz="2000">
                <a:cs typeface="Arial" panose="020B0604020202020204" pitchFamily="34" charset="0"/>
              </a:rPr>
              <a:t>Difference between  </a:t>
            </a:r>
            <a:r>
              <a:rPr lang="en-US" altLang="ko-KR" sz="2000" i="1">
                <a:solidFill>
                  <a:srgbClr val="FF0000"/>
                </a:solidFill>
                <a:cs typeface="Arial" panose="020B0604020202020204" pitchFamily="34" charset="0"/>
              </a:rPr>
              <a:t>Analog</a:t>
            </a:r>
            <a:r>
              <a:rPr lang="en-US" altLang="ko-KR" sz="2000">
                <a:cs typeface="Arial" panose="020B0604020202020204" pitchFamily="34" charset="0"/>
              </a:rPr>
              <a:t> and </a:t>
            </a:r>
            <a:r>
              <a:rPr lang="en-US" altLang="ko-KR" sz="2000" i="1">
                <a:solidFill>
                  <a:srgbClr val="FF0000"/>
                </a:solidFill>
                <a:cs typeface="Arial" panose="020B0604020202020204" pitchFamily="34" charset="0"/>
              </a:rPr>
              <a:t>Digital</a:t>
            </a:r>
            <a:r>
              <a:rPr lang="en-US" altLang="ko-KR" sz="2000">
                <a:cs typeface="Arial" panose="020B0604020202020204" pitchFamily="34" charset="0"/>
              </a:rPr>
              <a:t> System</a:t>
            </a:r>
          </a:p>
          <a:p>
            <a:pPr eaLnBrk="1" hangingPunct="1">
              <a:buFontTx/>
              <a:buChar char="•"/>
            </a:pPr>
            <a:r>
              <a:rPr lang="en-US" altLang="ko-KR" sz="2000">
                <a:cs typeface="Arial" panose="020B0604020202020204" pitchFamily="34" charset="0"/>
              </a:rPr>
              <a:t> Difference between </a:t>
            </a:r>
            <a:r>
              <a:rPr lang="en-US" altLang="ko-KR" sz="2000" i="1">
                <a:solidFill>
                  <a:srgbClr val="FF0000"/>
                </a:solidFill>
                <a:cs typeface="Arial" panose="020B0604020202020204" pitchFamily="34" charset="0"/>
              </a:rPr>
              <a:t>Combinational</a:t>
            </a:r>
            <a:r>
              <a:rPr lang="en-US" altLang="ko-KR" sz="2000">
                <a:cs typeface="Arial" panose="020B0604020202020204" pitchFamily="34" charset="0"/>
              </a:rPr>
              <a:t> and </a:t>
            </a:r>
            <a:r>
              <a:rPr lang="en-US" altLang="ko-KR" sz="2000" i="1">
                <a:solidFill>
                  <a:srgbClr val="FF0000"/>
                </a:solidFill>
                <a:cs typeface="Arial" panose="020B0604020202020204" pitchFamily="34" charset="0"/>
              </a:rPr>
              <a:t>Sequential</a:t>
            </a:r>
            <a:r>
              <a:rPr lang="en-US" altLang="ko-KR" sz="2000">
                <a:cs typeface="Arial" panose="020B0604020202020204" pitchFamily="34" charset="0"/>
              </a:rPr>
              <a:t> Circuits</a:t>
            </a:r>
          </a:p>
          <a:p>
            <a:pPr eaLnBrk="1" hangingPunct="1">
              <a:buFontTx/>
              <a:buChar char="•"/>
            </a:pPr>
            <a:r>
              <a:rPr lang="en-US" altLang="ko-KR" sz="2000">
                <a:cs typeface="Arial" panose="020B0604020202020204" pitchFamily="34" charset="0"/>
              </a:rPr>
              <a:t> </a:t>
            </a:r>
            <a:r>
              <a:rPr lang="en-US" altLang="ko-KR" sz="2000" i="1">
                <a:solidFill>
                  <a:srgbClr val="FF0000"/>
                </a:solidFill>
                <a:cs typeface="Arial" panose="020B0604020202020204" pitchFamily="34" charset="0"/>
              </a:rPr>
              <a:t>Binary</a:t>
            </a:r>
            <a:r>
              <a:rPr lang="en-US" altLang="ko-KR" sz="2000">
                <a:cs typeface="Arial" panose="020B0604020202020204" pitchFamily="34" charset="0"/>
              </a:rPr>
              <a:t> number and digital systems</a:t>
            </a:r>
          </a:p>
          <a:p>
            <a:pPr eaLnBrk="1" hangingPunct="1">
              <a:buFontTx/>
              <a:buChar char="•"/>
            </a:pPr>
            <a:r>
              <a:rPr lang="en-US" altLang="ko-KR" sz="2000">
                <a:cs typeface="Arial" panose="020B0604020202020204" pitchFamily="34" charset="0"/>
              </a:rPr>
              <a:t> Number systems and Conversion</a:t>
            </a:r>
          </a:p>
          <a:p>
            <a:pPr eaLnBrk="1" hangingPunct="1">
              <a:buFontTx/>
              <a:buChar char="•"/>
            </a:pPr>
            <a:r>
              <a:rPr lang="en-US" altLang="ko-KR" sz="2000">
                <a:cs typeface="Arial" panose="020B0604020202020204" pitchFamily="34" charset="0"/>
              </a:rPr>
              <a:t> Add, Subtract, Multiply, Divide Positive Binary Numbers</a:t>
            </a:r>
          </a:p>
          <a:p>
            <a:pPr eaLnBrk="1" hangingPunct="1">
              <a:buFontTx/>
              <a:buChar char="•"/>
            </a:pPr>
            <a:r>
              <a:rPr lang="en-US" altLang="ko-KR" sz="2000">
                <a:cs typeface="Arial" panose="020B0604020202020204" pitchFamily="34" charset="0"/>
              </a:rPr>
              <a:t> </a:t>
            </a:r>
            <a:r>
              <a:rPr lang="en-US" altLang="ko-KR" sz="2000" i="1">
                <a:solidFill>
                  <a:srgbClr val="FF0000"/>
                </a:solidFill>
                <a:cs typeface="Arial" panose="020B0604020202020204" pitchFamily="34" charset="0"/>
              </a:rPr>
              <a:t>1’s Complement</a:t>
            </a:r>
            <a:r>
              <a:rPr lang="en-US" altLang="ko-KR" sz="2000">
                <a:cs typeface="Arial" panose="020B0604020202020204" pitchFamily="34" charset="0"/>
              </a:rPr>
              <a:t>, </a:t>
            </a:r>
            <a:r>
              <a:rPr lang="en-US" altLang="ko-KR" sz="2000" i="1">
                <a:solidFill>
                  <a:srgbClr val="FF0000"/>
                </a:solidFill>
                <a:cs typeface="Arial" panose="020B0604020202020204" pitchFamily="34" charset="0"/>
              </a:rPr>
              <a:t>2’s Complement</a:t>
            </a:r>
            <a:r>
              <a:rPr lang="en-US" altLang="ko-KR" sz="2000">
                <a:cs typeface="Arial" panose="020B0604020202020204" pitchFamily="34" charset="0"/>
              </a:rPr>
              <a:t> for Negative binary number</a:t>
            </a:r>
          </a:p>
          <a:p>
            <a:pPr eaLnBrk="1" hangingPunct="1">
              <a:buFontTx/>
              <a:buChar char="•"/>
            </a:pPr>
            <a:r>
              <a:rPr lang="en-US" altLang="ko-KR" sz="2000">
                <a:cs typeface="Arial" panose="020B0604020202020204" pitchFamily="34" charset="0"/>
              </a:rPr>
              <a:t> BCD code, 6-3-1-1 code, excess-3 code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1.3	Binary Arithmetic</a:t>
            </a:r>
          </a:p>
        </p:txBody>
      </p:sp>
      <p:grpSp>
        <p:nvGrpSpPr>
          <p:cNvPr id="18435" name="Group 10"/>
          <p:cNvGrpSpPr>
            <a:grpSpLocks/>
          </p:cNvGrpSpPr>
          <p:nvPr/>
        </p:nvGrpSpPr>
        <p:grpSpPr bwMode="auto">
          <a:xfrm>
            <a:off x="5715000" y="1905000"/>
            <a:ext cx="2284413" cy="1712913"/>
            <a:chOff x="2278" y="900"/>
            <a:chExt cx="1439" cy="1079"/>
          </a:xfrm>
        </p:grpSpPr>
        <p:graphicFrame>
          <p:nvGraphicFramePr>
            <p:cNvPr id="18447" name="Object 4"/>
            <p:cNvGraphicFramePr>
              <a:graphicFrameLocks noChangeAspect="1"/>
            </p:cNvGraphicFramePr>
            <p:nvPr/>
          </p:nvGraphicFramePr>
          <p:xfrm>
            <a:off x="2699" y="1298"/>
            <a:ext cx="39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4" name="Equation" r:id="rId3" imgW="368140" imgH="634725" progId="Equation.3">
                    <p:embed/>
                  </p:oleObj>
                </mc:Choice>
                <mc:Fallback>
                  <p:oleObj name="Equation" r:id="rId3" imgW="368140" imgH="634725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1298"/>
                          <a:ext cx="395" cy="681"/>
                        </a:xfrm>
                        <a:prstGeom prst="rect">
                          <a:avLst/>
                        </a:prstGeom>
                        <a:solidFill>
                          <a:schemeClr val="folHlink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8" name="Line 6"/>
            <p:cNvSpPr>
              <a:spLocks noChangeShapeType="1"/>
            </p:cNvSpPr>
            <p:nvPr/>
          </p:nvSpPr>
          <p:spPr bwMode="auto">
            <a:xfrm flipH="1">
              <a:off x="2971" y="1117"/>
              <a:ext cx="22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49" name="Line 7"/>
            <p:cNvSpPr>
              <a:spLocks noChangeShapeType="1"/>
            </p:cNvSpPr>
            <p:nvPr/>
          </p:nvSpPr>
          <p:spPr bwMode="auto">
            <a:xfrm>
              <a:off x="2653" y="1117"/>
              <a:ext cx="182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50" name="Text Box 8"/>
            <p:cNvSpPr txBox="1">
              <a:spLocks noChangeArrowheads="1"/>
            </p:cNvSpPr>
            <p:nvPr/>
          </p:nvSpPr>
          <p:spPr bwMode="auto">
            <a:xfrm>
              <a:off x="2278" y="903"/>
              <a:ext cx="656" cy="231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column 2</a:t>
              </a:r>
            </a:p>
          </p:txBody>
        </p:sp>
        <p:sp>
          <p:nvSpPr>
            <p:cNvPr id="18451" name="Text Box 9"/>
            <p:cNvSpPr txBox="1">
              <a:spLocks noChangeArrowheads="1"/>
            </p:cNvSpPr>
            <p:nvPr/>
          </p:nvSpPr>
          <p:spPr bwMode="auto">
            <a:xfrm>
              <a:off x="3061" y="900"/>
              <a:ext cx="656" cy="231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column 1</a:t>
              </a:r>
            </a:p>
          </p:txBody>
        </p:sp>
      </p:grpSp>
      <p:grpSp>
        <p:nvGrpSpPr>
          <p:cNvPr id="18436" name="Group 22"/>
          <p:cNvGrpSpPr>
            <a:grpSpLocks/>
          </p:cNvGrpSpPr>
          <p:nvPr/>
        </p:nvGrpSpPr>
        <p:grpSpPr bwMode="auto">
          <a:xfrm>
            <a:off x="1524000" y="3276600"/>
            <a:ext cx="6608660" cy="3225800"/>
            <a:chOff x="1474" y="2115"/>
            <a:chExt cx="4290" cy="2077"/>
          </a:xfrm>
        </p:grpSpPr>
        <p:graphicFrame>
          <p:nvGraphicFramePr>
            <p:cNvPr id="18438" name="Object 11"/>
            <p:cNvGraphicFramePr>
              <a:graphicFrameLocks noChangeAspect="1"/>
            </p:cNvGraphicFramePr>
            <p:nvPr/>
          </p:nvGraphicFramePr>
          <p:xfrm>
            <a:off x="1474" y="2115"/>
            <a:ext cx="2813" cy="20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5" name="Equation" r:id="rId5" imgW="2959100" imgH="2184400" progId="Equation.3">
                    <p:embed/>
                  </p:oleObj>
                </mc:Choice>
                <mc:Fallback>
                  <p:oleObj name="Equation" r:id="rId5" imgW="2959100" imgH="21844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2115"/>
                          <a:ext cx="2813" cy="20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39" name="Line 13"/>
            <p:cNvSpPr>
              <a:spLocks noChangeShapeType="1"/>
            </p:cNvSpPr>
            <p:nvPr/>
          </p:nvSpPr>
          <p:spPr bwMode="auto">
            <a:xfrm>
              <a:off x="2925" y="265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40" name="Line 14"/>
            <p:cNvSpPr>
              <a:spLocks noChangeShapeType="1"/>
            </p:cNvSpPr>
            <p:nvPr/>
          </p:nvSpPr>
          <p:spPr bwMode="auto">
            <a:xfrm>
              <a:off x="3515" y="265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41" name="Line 16"/>
            <p:cNvSpPr>
              <a:spLocks noChangeShapeType="1"/>
            </p:cNvSpPr>
            <p:nvPr/>
          </p:nvSpPr>
          <p:spPr bwMode="auto">
            <a:xfrm>
              <a:off x="2925" y="2659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42" name="Text Box 17"/>
            <p:cNvSpPr txBox="1">
              <a:spLocks noChangeArrowheads="1"/>
            </p:cNvSpPr>
            <p:nvPr/>
          </p:nvSpPr>
          <p:spPr bwMode="auto">
            <a:xfrm>
              <a:off x="3833" y="2523"/>
              <a:ext cx="193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dirty="0">
                  <a:solidFill>
                    <a:srgbClr val="3333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note borrow from column 1</a:t>
              </a:r>
            </a:p>
          </p:txBody>
        </p:sp>
        <p:sp>
          <p:nvSpPr>
            <p:cNvPr id="18443" name="Line 18"/>
            <p:cNvSpPr>
              <a:spLocks noChangeShapeType="1"/>
            </p:cNvSpPr>
            <p:nvPr/>
          </p:nvSpPr>
          <p:spPr bwMode="auto">
            <a:xfrm>
              <a:off x="1927" y="3339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44" name="Line 19"/>
            <p:cNvSpPr>
              <a:spLocks noChangeShapeType="1"/>
            </p:cNvSpPr>
            <p:nvPr/>
          </p:nvSpPr>
          <p:spPr bwMode="auto">
            <a:xfrm>
              <a:off x="2517" y="3339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45" name="Line 20"/>
            <p:cNvSpPr>
              <a:spLocks noChangeShapeType="1"/>
            </p:cNvSpPr>
            <p:nvPr/>
          </p:nvSpPr>
          <p:spPr bwMode="auto">
            <a:xfrm>
              <a:off x="1927" y="3339"/>
              <a:ext cx="19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46" name="Text Box 21"/>
            <p:cNvSpPr txBox="1">
              <a:spLocks noChangeArrowheads="1"/>
            </p:cNvSpPr>
            <p:nvPr/>
          </p:nvSpPr>
          <p:spPr bwMode="auto">
            <a:xfrm>
              <a:off x="3833" y="3203"/>
              <a:ext cx="193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rgbClr val="3333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note borrow from column 2</a:t>
              </a:r>
            </a:p>
          </p:txBody>
        </p:sp>
      </p:grpSp>
      <p:sp>
        <p:nvSpPr>
          <p:cNvPr id="18437" name="Text Box 23"/>
          <p:cNvSpPr txBox="1">
            <a:spLocks noChangeArrowheads="1"/>
          </p:cNvSpPr>
          <p:nvPr/>
        </p:nvSpPr>
        <p:spPr bwMode="auto">
          <a:xfrm>
            <a:off x="457200" y="1676400"/>
            <a:ext cx="44196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Subtraction Example with Decimal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1.3	Binary Arithmetic</a:t>
            </a:r>
          </a:p>
        </p:txBody>
      </p:sp>
      <p:graphicFrame>
        <p:nvGraphicFramePr>
          <p:cNvPr id="1945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76400" y="1828800"/>
          <a:ext cx="911225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4" name="Equation" r:id="rId3" imgW="545863" imgH="863225" progId="Equation.3">
                  <p:embed/>
                </p:oleObj>
              </mc:Choice>
              <mc:Fallback>
                <p:oleObj name="Equation" r:id="rId3" imgW="545863" imgH="86322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28800"/>
                        <a:ext cx="911225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8"/>
          <p:cNvGraphicFramePr>
            <a:graphicFrameLocks noChangeAspect="1"/>
          </p:cNvGraphicFramePr>
          <p:nvPr/>
        </p:nvGraphicFramePr>
        <p:xfrm>
          <a:off x="6659563" y="1341438"/>
          <a:ext cx="1597025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5" name="Equation" r:id="rId5" imgW="1079500" imgH="1587500" progId="Equation.3">
                  <p:embed/>
                </p:oleObj>
              </mc:Choice>
              <mc:Fallback>
                <p:oleObj name="Equation" r:id="rId5" imgW="1079500" imgH="1587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1341438"/>
                        <a:ext cx="1597025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1" name="Group 16"/>
          <p:cNvGrpSpPr>
            <a:grpSpLocks/>
          </p:cNvGrpSpPr>
          <p:nvPr/>
        </p:nvGrpSpPr>
        <p:grpSpPr bwMode="auto">
          <a:xfrm>
            <a:off x="1835150" y="3573463"/>
            <a:ext cx="6381750" cy="2952750"/>
            <a:chOff x="1540" y="2160"/>
            <a:chExt cx="4020" cy="1860"/>
          </a:xfrm>
        </p:grpSpPr>
        <p:graphicFrame>
          <p:nvGraphicFramePr>
            <p:cNvPr id="19464" name="Object 12"/>
            <p:cNvGraphicFramePr>
              <a:graphicFrameLocks noChangeAspect="1"/>
            </p:cNvGraphicFramePr>
            <p:nvPr/>
          </p:nvGraphicFramePr>
          <p:xfrm>
            <a:off x="1540" y="2205"/>
            <a:ext cx="765" cy="18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76" name="Equation" r:id="rId7" imgW="698500" imgH="2006600" progId="Equation.3">
                    <p:embed/>
                  </p:oleObj>
                </mc:Choice>
                <mc:Fallback>
                  <p:oleObj name="Equation" r:id="rId7" imgW="698500" imgH="20066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0" y="2205"/>
                          <a:ext cx="765" cy="18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5" name="Text Box 13"/>
            <p:cNvSpPr txBox="1">
              <a:spLocks noChangeArrowheads="1"/>
            </p:cNvSpPr>
            <p:nvPr/>
          </p:nvSpPr>
          <p:spPr bwMode="auto">
            <a:xfrm>
              <a:off x="2336" y="2160"/>
              <a:ext cx="3224" cy="18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lnSpc>
                  <a:spcPts val="2500"/>
                </a:lnSpc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multiplicand</a:t>
              </a:r>
            </a:p>
            <a:p>
              <a:pPr eaLnBrk="1" hangingPunct="1">
                <a:lnSpc>
                  <a:spcPts val="2500"/>
                </a:lnSpc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multiplier</a:t>
              </a:r>
            </a:p>
            <a:p>
              <a:pPr eaLnBrk="1" hangingPunct="1">
                <a:lnSpc>
                  <a:spcPts val="2500"/>
                </a:lnSpc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first partial product</a:t>
              </a:r>
            </a:p>
            <a:p>
              <a:pPr eaLnBrk="1" hangingPunct="1">
                <a:lnSpc>
                  <a:spcPts val="2500"/>
                </a:lnSpc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second partial product</a:t>
              </a:r>
            </a:p>
            <a:p>
              <a:pPr eaLnBrk="1" hangingPunct="1">
                <a:lnSpc>
                  <a:spcPts val="2500"/>
                </a:lnSpc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sum of first two partial products</a:t>
              </a:r>
            </a:p>
            <a:p>
              <a:pPr eaLnBrk="1" hangingPunct="1">
                <a:lnSpc>
                  <a:spcPts val="2500"/>
                </a:lnSpc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third partial product</a:t>
              </a:r>
            </a:p>
            <a:p>
              <a:pPr eaLnBrk="1" hangingPunct="1">
                <a:lnSpc>
                  <a:spcPts val="2500"/>
                </a:lnSpc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sum after adding third partial product</a:t>
              </a:r>
            </a:p>
            <a:p>
              <a:pPr eaLnBrk="1" hangingPunct="1">
                <a:lnSpc>
                  <a:spcPts val="2500"/>
                </a:lnSpc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fourth partial product</a:t>
              </a:r>
            </a:p>
            <a:p>
              <a:pPr eaLnBrk="1" hangingPunct="1">
                <a:lnSpc>
                  <a:spcPts val="2500"/>
                </a:lnSpc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final product (sum after adding fourth partial prodoct)</a:t>
              </a:r>
            </a:p>
          </p:txBody>
        </p:sp>
      </p:grpSp>
      <p:sp>
        <p:nvSpPr>
          <p:cNvPr id="19462" name="Text Box 17"/>
          <p:cNvSpPr txBox="1">
            <a:spLocks noChangeArrowheads="1"/>
          </p:cNvSpPr>
          <p:nvPr/>
        </p:nvSpPr>
        <p:spPr bwMode="auto">
          <a:xfrm>
            <a:off x="228600" y="1371600"/>
            <a:ext cx="19812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Multiplication</a:t>
            </a:r>
          </a:p>
        </p:txBody>
      </p:sp>
      <p:sp>
        <p:nvSpPr>
          <p:cNvPr id="19463" name="Text Box 18"/>
          <p:cNvSpPr txBox="1">
            <a:spLocks noChangeArrowheads="1"/>
          </p:cNvSpPr>
          <p:nvPr/>
        </p:nvSpPr>
        <p:spPr bwMode="auto">
          <a:xfrm>
            <a:off x="4191000" y="1371600"/>
            <a:ext cx="24384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Multiply: 13 x11(10)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1.3	Binary Arithmetic</a:t>
            </a:r>
          </a:p>
        </p:txBody>
      </p:sp>
      <p:grpSp>
        <p:nvGrpSpPr>
          <p:cNvPr id="20483" name="Group 10"/>
          <p:cNvGrpSpPr>
            <a:grpSpLocks/>
          </p:cNvGrpSpPr>
          <p:nvPr/>
        </p:nvGrpSpPr>
        <p:grpSpPr bwMode="auto">
          <a:xfrm>
            <a:off x="1979613" y="1773238"/>
            <a:ext cx="5667375" cy="3024187"/>
            <a:chOff x="1717" y="1162"/>
            <a:chExt cx="3570" cy="1905"/>
          </a:xfrm>
        </p:grpSpPr>
        <p:grpSp>
          <p:nvGrpSpPr>
            <p:cNvPr id="20485" name="Group 8"/>
            <p:cNvGrpSpPr>
              <a:grpSpLocks/>
            </p:cNvGrpSpPr>
            <p:nvPr/>
          </p:nvGrpSpPr>
          <p:grpSpPr bwMode="auto">
            <a:xfrm>
              <a:off x="1717" y="1162"/>
              <a:ext cx="1072" cy="1905"/>
              <a:chOff x="1717" y="1162"/>
              <a:chExt cx="1072" cy="1905"/>
            </a:xfrm>
          </p:grpSpPr>
          <p:graphicFrame>
            <p:nvGraphicFramePr>
              <p:cNvPr id="20487" name="Object 4"/>
              <p:cNvGraphicFramePr>
                <a:graphicFrameLocks noChangeAspect="1"/>
              </p:cNvGraphicFramePr>
              <p:nvPr/>
            </p:nvGraphicFramePr>
            <p:xfrm>
              <a:off x="1791" y="1162"/>
              <a:ext cx="998" cy="19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26" name="Equation" r:id="rId3" imgW="977900" imgH="1778000" progId="Equation.3">
                      <p:embed/>
                    </p:oleObj>
                  </mc:Choice>
                  <mc:Fallback>
                    <p:oleObj name="Equation" r:id="rId3" imgW="977900" imgH="1778000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91" y="1162"/>
                            <a:ext cx="998" cy="190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488" name="Line 6"/>
              <p:cNvSpPr>
                <a:spLocks noChangeShapeType="1"/>
              </p:cNvSpPr>
              <p:nvPr/>
            </p:nvSpPr>
            <p:spPr bwMode="auto">
              <a:xfrm>
                <a:off x="2129" y="1344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0489" name="Line 7"/>
              <p:cNvSpPr>
                <a:spLocks noChangeShapeType="1"/>
              </p:cNvSpPr>
              <p:nvPr/>
            </p:nvSpPr>
            <p:spPr bwMode="auto">
              <a:xfrm flipH="1">
                <a:off x="1717" y="1661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20486" name="Text Box 9"/>
            <p:cNvSpPr txBox="1">
              <a:spLocks noChangeArrowheads="1"/>
            </p:cNvSpPr>
            <p:nvPr/>
          </p:nvSpPr>
          <p:spPr bwMode="auto">
            <a:xfrm>
              <a:off x="2971" y="2387"/>
              <a:ext cx="23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The quotient is 1101 with a remainder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of 10.</a:t>
              </a:r>
            </a:p>
          </p:txBody>
        </p:sp>
      </p:grpSp>
      <p:sp>
        <p:nvSpPr>
          <p:cNvPr id="20484" name="Text Box 11"/>
          <p:cNvSpPr txBox="1">
            <a:spLocks noChangeArrowheads="1"/>
          </p:cNvSpPr>
          <p:nvPr/>
        </p:nvSpPr>
        <p:spPr bwMode="auto">
          <a:xfrm>
            <a:off x="762000" y="1295400"/>
            <a:ext cx="1905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Division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1"/>
          <p:cNvSpPr>
            <a:spLocks noChangeArrowheads="1"/>
          </p:cNvSpPr>
          <p:nvPr/>
        </p:nvSpPr>
        <p:spPr bwMode="auto">
          <a:xfrm>
            <a:off x="3382963" y="1792288"/>
            <a:ext cx="3886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1507" name="Rectangle 60"/>
          <p:cNvSpPr>
            <a:spLocks noChangeArrowheads="1"/>
          </p:cNvSpPr>
          <p:nvPr/>
        </p:nvSpPr>
        <p:spPr bwMode="auto">
          <a:xfrm>
            <a:off x="3382963" y="4316413"/>
            <a:ext cx="3886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3519488" y="14732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400" i="1">
                <a:solidFill>
                  <a:srgbClr val="000000"/>
                </a:solidFill>
                <a:latin typeface="Times-Roman" charset="0"/>
              </a:rPr>
              <a:t>b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3613150" y="1509713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 i="1">
                <a:solidFill>
                  <a:srgbClr val="000000"/>
                </a:solidFill>
                <a:latin typeface="Times-Roman" charset="0"/>
              </a:rPr>
              <a:t>n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3816350" y="1509713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12" name="Freeform 7"/>
          <p:cNvSpPr>
            <a:spLocks/>
          </p:cNvSpPr>
          <p:nvPr/>
        </p:nvSpPr>
        <p:spPr bwMode="auto">
          <a:xfrm>
            <a:off x="4897438" y="2039938"/>
            <a:ext cx="57150" cy="39687"/>
          </a:xfrm>
          <a:custGeom>
            <a:avLst/>
            <a:gdLst>
              <a:gd name="T0" fmla="*/ 0 w 60"/>
              <a:gd name="T1" fmla="*/ 16867 h 40"/>
              <a:gd name="T2" fmla="*/ 0 w 60"/>
              <a:gd name="T3" fmla="*/ 22820 h 40"/>
              <a:gd name="T4" fmla="*/ 20955 w 60"/>
              <a:gd name="T5" fmla="*/ 0 h 40"/>
              <a:gd name="T6" fmla="*/ 35243 w 60"/>
              <a:gd name="T7" fmla="*/ 0 h 40"/>
              <a:gd name="T8" fmla="*/ 57150 w 60"/>
              <a:gd name="T9" fmla="*/ 22820 h 40"/>
              <a:gd name="T10" fmla="*/ 57150 w 60"/>
              <a:gd name="T11" fmla="*/ 16867 h 40"/>
              <a:gd name="T12" fmla="*/ 35243 w 60"/>
              <a:gd name="T13" fmla="*/ 39687 h 40"/>
              <a:gd name="T14" fmla="*/ 35243 w 60"/>
              <a:gd name="T15" fmla="*/ 39687 h 40"/>
              <a:gd name="T16" fmla="*/ 20955 w 60"/>
              <a:gd name="T17" fmla="*/ 39687 h 40"/>
              <a:gd name="T18" fmla="*/ 0 w 60"/>
              <a:gd name="T19" fmla="*/ 16867 h 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0" h="40">
                <a:moveTo>
                  <a:pt x="0" y="17"/>
                </a:moveTo>
                <a:cubicBezTo>
                  <a:pt x="0" y="17"/>
                  <a:pt x="0" y="23"/>
                  <a:pt x="0" y="23"/>
                </a:cubicBezTo>
                <a:cubicBezTo>
                  <a:pt x="0" y="10"/>
                  <a:pt x="10" y="0"/>
                  <a:pt x="22" y="0"/>
                </a:cubicBezTo>
                <a:cubicBezTo>
                  <a:pt x="22" y="0"/>
                  <a:pt x="37" y="0"/>
                  <a:pt x="37" y="0"/>
                </a:cubicBezTo>
                <a:cubicBezTo>
                  <a:pt x="50" y="0"/>
                  <a:pt x="60" y="10"/>
                  <a:pt x="60" y="23"/>
                </a:cubicBezTo>
                <a:cubicBezTo>
                  <a:pt x="60" y="23"/>
                  <a:pt x="60" y="17"/>
                  <a:pt x="60" y="17"/>
                </a:cubicBezTo>
                <a:cubicBezTo>
                  <a:pt x="60" y="30"/>
                  <a:pt x="50" y="40"/>
                  <a:pt x="37" y="40"/>
                </a:cubicBezTo>
                <a:cubicBezTo>
                  <a:pt x="37" y="40"/>
                  <a:pt x="37" y="40"/>
                  <a:pt x="37" y="40"/>
                </a:cubicBezTo>
                <a:cubicBezTo>
                  <a:pt x="37" y="40"/>
                  <a:pt x="22" y="40"/>
                  <a:pt x="22" y="40"/>
                </a:cubicBezTo>
                <a:cubicBezTo>
                  <a:pt x="10" y="40"/>
                  <a:pt x="0" y="30"/>
                  <a:pt x="0" y="17"/>
                </a:cubicBez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513" name="Freeform 8"/>
          <p:cNvSpPr>
            <a:spLocks/>
          </p:cNvSpPr>
          <p:nvPr/>
        </p:nvSpPr>
        <p:spPr bwMode="auto">
          <a:xfrm>
            <a:off x="5051425" y="2039938"/>
            <a:ext cx="57150" cy="39687"/>
          </a:xfrm>
          <a:custGeom>
            <a:avLst/>
            <a:gdLst>
              <a:gd name="T0" fmla="*/ 0 w 60"/>
              <a:gd name="T1" fmla="*/ 16867 h 40"/>
              <a:gd name="T2" fmla="*/ 0 w 60"/>
              <a:gd name="T3" fmla="*/ 22820 h 40"/>
              <a:gd name="T4" fmla="*/ 20955 w 60"/>
              <a:gd name="T5" fmla="*/ 0 h 40"/>
              <a:gd name="T6" fmla="*/ 35243 w 60"/>
              <a:gd name="T7" fmla="*/ 0 h 40"/>
              <a:gd name="T8" fmla="*/ 57150 w 60"/>
              <a:gd name="T9" fmla="*/ 22820 h 40"/>
              <a:gd name="T10" fmla="*/ 57150 w 60"/>
              <a:gd name="T11" fmla="*/ 16867 h 40"/>
              <a:gd name="T12" fmla="*/ 35243 w 60"/>
              <a:gd name="T13" fmla="*/ 39687 h 40"/>
              <a:gd name="T14" fmla="*/ 35243 w 60"/>
              <a:gd name="T15" fmla="*/ 39687 h 40"/>
              <a:gd name="T16" fmla="*/ 20955 w 60"/>
              <a:gd name="T17" fmla="*/ 39687 h 40"/>
              <a:gd name="T18" fmla="*/ 0 w 60"/>
              <a:gd name="T19" fmla="*/ 16867 h 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0" h="40">
                <a:moveTo>
                  <a:pt x="0" y="17"/>
                </a:moveTo>
                <a:cubicBezTo>
                  <a:pt x="0" y="17"/>
                  <a:pt x="0" y="23"/>
                  <a:pt x="0" y="23"/>
                </a:cubicBezTo>
                <a:cubicBezTo>
                  <a:pt x="0" y="10"/>
                  <a:pt x="10" y="0"/>
                  <a:pt x="22" y="0"/>
                </a:cubicBezTo>
                <a:cubicBezTo>
                  <a:pt x="22" y="0"/>
                  <a:pt x="37" y="0"/>
                  <a:pt x="37" y="0"/>
                </a:cubicBezTo>
                <a:cubicBezTo>
                  <a:pt x="50" y="0"/>
                  <a:pt x="60" y="10"/>
                  <a:pt x="60" y="23"/>
                </a:cubicBezTo>
                <a:cubicBezTo>
                  <a:pt x="60" y="23"/>
                  <a:pt x="60" y="17"/>
                  <a:pt x="60" y="17"/>
                </a:cubicBezTo>
                <a:cubicBezTo>
                  <a:pt x="60" y="30"/>
                  <a:pt x="50" y="40"/>
                  <a:pt x="37" y="40"/>
                </a:cubicBezTo>
                <a:cubicBezTo>
                  <a:pt x="37" y="40"/>
                  <a:pt x="37" y="40"/>
                  <a:pt x="37" y="40"/>
                </a:cubicBezTo>
                <a:cubicBezTo>
                  <a:pt x="37" y="40"/>
                  <a:pt x="22" y="40"/>
                  <a:pt x="22" y="40"/>
                </a:cubicBezTo>
                <a:cubicBezTo>
                  <a:pt x="10" y="40"/>
                  <a:pt x="0" y="30"/>
                  <a:pt x="0" y="17"/>
                </a:cubicBez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514" name="Freeform 9"/>
          <p:cNvSpPr>
            <a:spLocks/>
          </p:cNvSpPr>
          <p:nvPr/>
        </p:nvSpPr>
        <p:spPr bwMode="auto">
          <a:xfrm>
            <a:off x="5205413" y="2039938"/>
            <a:ext cx="57150" cy="39687"/>
          </a:xfrm>
          <a:custGeom>
            <a:avLst/>
            <a:gdLst>
              <a:gd name="T0" fmla="*/ 0 w 60"/>
              <a:gd name="T1" fmla="*/ 16867 h 40"/>
              <a:gd name="T2" fmla="*/ 0 w 60"/>
              <a:gd name="T3" fmla="*/ 22820 h 40"/>
              <a:gd name="T4" fmla="*/ 20955 w 60"/>
              <a:gd name="T5" fmla="*/ 0 h 40"/>
              <a:gd name="T6" fmla="*/ 35243 w 60"/>
              <a:gd name="T7" fmla="*/ 0 h 40"/>
              <a:gd name="T8" fmla="*/ 57150 w 60"/>
              <a:gd name="T9" fmla="*/ 22820 h 40"/>
              <a:gd name="T10" fmla="*/ 57150 w 60"/>
              <a:gd name="T11" fmla="*/ 16867 h 40"/>
              <a:gd name="T12" fmla="*/ 35243 w 60"/>
              <a:gd name="T13" fmla="*/ 39687 h 40"/>
              <a:gd name="T14" fmla="*/ 35243 w 60"/>
              <a:gd name="T15" fmla="*/ 39687 h 40"/>
              <a:gd name="T16" fmla="*/ 20955 w 60"/>
              <a:gd name="T17" fmla="*/ 39687 h 40"/>
              <a:gd name="T18" fmla="*/ 0 w 60"/>
              <a:gd name="T19" fmla="*/ 16867 h 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0" h="40">
                <a:moveTo>
                  <a:pt x="0" y="17"/>
                </a:moveTo>
                <a:cubicBezTo>
                  <a:pt x="0" y="17"/>
                  <a:pt x="0" y="23"/>
                  <a:pt x="0" y="23"/>
                </a:cubicBezTo>
                <a:cubicBezTo>
                  <a:pt x="0" y="10"/>
                  <a:pt x="10" y="0"/>
                  <a:pt x="22" y="0"/>
                </a:cubicBezTo>
                <a:cubicBezTo>
                  <a:pt x="22" y="0"/>
                  <a:pt x="37" y="0"/>
                  <a:pt x="37" y="0"/>
                </a:cubicBezTo>
                <a:cubicBezTo>
                  <a:pt x="50" y="0"/>
                  <a:pt x="60" y="10"/>
                  <a:pt x="60" y="23"/>
                </a:cubicBezTo>
                <a:cubicBezTo>
                  <a:pt x="60" y="23"/>
                  <a:pt x="60" y="17"/>
                  <a:pt x="60" y="17"/>
                </a:cubicBezTo>
                <a:cubicBezTo>
                  <a:pt x="60" y="30"/>
                  <a:pt x="50" y="40"/>
                  <a:pt x="37" y="40"/>
                </a:cubicBezTo>
                <a:cubicBezTo>
                  <a:pt x="37" y="40"/>
                  <a:pt x="37" y="40"/>
                  <a:pt x="37" y="40"/>
                </a:cubicBezTo>
                <a:cubicBezTo>
                  <a:pt x="37" y="40"/>
                  <a:pt x="22" y="40"/>
                  <a:pt x="22" y="40"/>
                </a:cubicBezTo>
                <a:cubicBezTo>
                  <a:pt x="10" y="40"/>
                  <a:pt x="0" y="30"/>
                  <a:pt x="0" y="17"/>
                </a:cubicBez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3430588" y="1789113"/>
            <a:ext cx="558800" cy="5413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3989388" y="1789113"/>
            <a:ext cx="2181225" cy="5413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1517" name="Rectangle 12"/>
          <p:cNvSpPr>
            <a:spLocks noChangeArrowheads="1"/>
          </p:cNvSpPr>
          <p:nvPr/>
        </p:nvSpPr>
        <p:spPr bwMode="auto">
          <a:xfrm>
            <a:off x="6170613" y="1789113"/>
            <a:ext cx="558800" cy="5413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1518" name="Rectangle 13"/>
          <p:cNvSpPr>
            <a:spLocks noChangeArrowheads="1"/>
          </p:cNvSpPr>
          <p:nvPr/>
        </p:nvSpPr>
        <p:spPr bwMode="auto">
          <a:xfrm>
            <a:off x="6729413" y="1789113"/>
            <a:ext cx="539750" cy="5413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1519" name="Rectangle 14"/>
          <p:cNvSpPr>
            <a:spLocks noChangeArrowheads="1"/>
          </p:cNvSpPr>
          <p:nvPr/>
        </p:nvSpPr>
        <p:spPr bwMode="auto">
          <a:xfrm>
            <a:off x="3714750" y="1509713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>
                <a:solidFill>
                  <a:srgbClr val="000000"/>
                </a:solidFill>
                <a:latin typeface="Times-Roman" charset="0"/>
              </a:rPr>
              <a:t>–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20" name="Rectangle 15"/>
          <p:cNvSpPr>
            <a:spLocks noChangeArrowheads="1"/>
          </p:cNvSpPr>
          <p:nvPr/>
        </p:nvSpPr>
        <p:spPr bwMode="auto">
          <a:xfrm>
            <a:off x="6372225" y="14732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400" i="1">
                <a:solidFill>
                  <a:srgbClr val="000000"/>
                </a:solidFill>
                <a:latin typeface="Times-Roman" charset="0"/>
              </a:rPr>
              <a:t>b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6464300" y="1509713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22" name="Rectangle 17"/>
          <p:cNvSpPr>
            <a:spLocks noChangeArrowheads="1"/>
          </p:cNvSpPr>
          <p:nvPr/>
        </p:nvSpPr>
        <p:spPr bwMode="auto">
          <a:xfrm>
            <a:off x="6918325" y="14732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400" i="1">
                <a:solidFill>
                  <a:srgbClr val="000000"/>
                </a:solidFill>
                <a:latin typeface="Times-Roman" charset="0"/>
              </a:rPr>
              <a:t>b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23" name="Freeform 18"/>
          <p:cNvSpPr>
            <a:spLocks/>
          </p:cNvSpPr>
          <p:nvPr/>
        </p:nvSpPr>
        <p:spPr bwMode="auto">
          <a:xfrm>
            <a:off x="5351463" y="2466975"/>
            <a:ext cx="1914525" cy="136525"/>
          </a:xfrm>
          <a:custGeom>
            <a:avLst/>
            <a:gdLst>
              <a:gd name="T0" fmla="*/ 1914525 w 1985"/>
              <a:gd name="T1" fmla="*/ 0 h 141"/>
              <a:gd name="T2" fmla="*/ 1862442 w 1985"/>
              <a:gd name="T3" fmla="*/ 68747 h 141"/>
              <a:gd name="T4" fmla="*/ 956780 w 1985"/>
              <a:gd name="T5" fmla="*/ 68747 h 141"/>
              <a:gd name="T6" fmla="*/ 52083 w 1985"/>
              <a:gd name="T7" fmla="*/ 68747 h 141"/>
              <a:gd name="T8" fmla="*/ 0 w 1985"/>
              <a:gd name="T9" fmla="*/ 136525 h 1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85" h="141">
                <a:moveTo>
                  <a:pt x="1985" y="0"/>
                </a:moveTo>
                <a:cubicBezTo>
                  <a:pt x="1949" y="71"/>
                  <a:pt x="1949" y="71"/>
                  <a:pt x="1931" y="71"/>
                </a:cubicBezTo>
                <a:cubicBezTo>
                  <a:pt x="1914" y="71"/>
                  <a:pt x="1914" y="71"/>
                  <a:pt x="992" y="71"/>
                </a:cubicBezTo>
                <a:cubicBezTo>
                  <a:pt x="71" y="71"/>
                  <a:pt x="71" y="71"/>
                  <a:pt x="54" y="71"/>
                </a:cubicBezTo>
                <a:cubicBezTo>
                  <a:pt x="36" y="71"/>
                  <a:pt x="36" y="71"/>
                  <a:pt x="0" y="141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524" name="Freeform 19"/>
          <p:cNvSpPr>
            <a:spLocks/>
          </p:cNvSpPr>
          <p:nvPr/>
        </p:nvSpPr>
        <p:spPr bwMode="auto">
          <a:xfrm>
            <a:off x="3438525" y="2466975"/>
            <a:ext cx="1912938" cy="136525"/>
          </a:xfrm>
          <a:custGeom>
            <a:avLst/>
            <a:gdLst>
              <a:gd name="T0" fmla="*/ 0 w 1984"/>
              <a:gd name="T1" fmla="*/ 0 h 141"/>
              <a:gd name="T2" fmla="*/ 51102 w 1984"/>
              <a:gd name="T3" fmla="*/ 68747 h 141"/>
              <a:gd name="T4" fmla="*/ 956469 w 1984"/>
              <a:gd name="T5" fmla="*/ 68747 h 141"/>
              <a:gd name="T6" fmla="*/ 1861836 w 1984"/>
              <a:gd name="T7" fmla="*/ 68747 h 141"/>
              <a:gd name="T8" fmla="*/ 1912938 w 1984"/>
              <a:gd name="T9" fmla="*/ 136525 h 1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84" h="141">
                <a:moveTo>
                  <a:pt x="0" y="0"/>
                </a:moveTo>
                <a:cubicBezTo>
                  <a:pt x="36" y="71"/>
                  <a:pt x="36" y="71"/>
                  <a:pt x="53" y="71"/>
                </a:cubicBezTo>
                <a:cubicBezTo>
                  <a:pt x="71" y="71"/>
                  <a:pt x="71" y="71"/>
                  <a:pt x="992" y="71"/>
                </a:cubicBezTo>
                <a:cubicBezTo>
                  <a:pt x="1913" y="71"/>
                  <a:pt x="1913" y="71"/>
                  <a:pt x="1931" y="71"/>
                </a:cubicBezTo>
                <a:cubicBezTo>
                  <a:pt x="1949" y="71"/>
                  <a:pt x="1949" y="71"/>
                  <a:pt x="1984" y="141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525" name="Rectangle 20"/>
          <p:cNvSpPr>
            <a:spLocks noChangeArrowheads="1"/>
          </p:cNvSpPr>
          <p:nvPr/>
        </p:nvSpPr>
        <p:spPr bwMode="auto">
          <a:xfrm>
            <a:off x="7011988" y="1509713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26" name="Freeform 21"/>
          <p:cNvSpPr>
            <a:spLocks/>
          </p:cNvSpPr>
          <p:nvPr/>
        </p:nvSpPr>
        <p:spPr bwMode="auto">
          <a:xfrm>
            <a:off x="3681413" y="2697163"/>
            <a:ext cx="57150" cy="115887"/>
          </a:xfrm>
          <a:custGeom>
            <a:avLst/>
            <a:gdLst>
              <a:gd name="T0" fmla="*/ 57150 w 36"/>
              <a:gd name="T1" fmla="*/ 115887 h 73"/>
              <a:gd name="T2" fmla="*/ 38100 w 36"/>
              <a:gd name="T3" fmla="*/ 0 h 73"/>
              <a:gd name="T4" fmla="*/ 0 w 36"/>
              <a:gd name="T5" fmla="*/ 115887 h 73"/>
              <a:gd name="T6" fmla="*/ 38100 w 36"/>
              <a:gd name="T7" fmla="*/ 115887 h 73"/>
              <a:gd name="T8" fmla="*/ 57150 w 36"/>
              <a:gd name="T9" fmla="*/ 11588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73">
                <a:moveTo>
                  <a:pt x="36" y="73"/>
                </a:moveTo>
                <a:lnTo>
                  <a:pt x="24" y="0"/>
                </a:lnTo>
                <a:lnTo>
                  <a:pt x="0" y="73"/>
                </a:lnTo>
                <a:lnTo>
                  <a:pt x="24" y="73"/>
                </a:lnTo>
                <a:lnTo>
                  <a:pt x="36" y="7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527" name="Freeform 22"/>
          <p:cNvSpPr>
            <a:spLocks/>
          </p:cNvSpPr>
          <p:nvPr/>
        </p:nvSpPr>
        <p:spPr bwMode="auto">
          <a:xfrm>
            <a:off x="3295650" y="2813050"/>
            <a:ext cx="423863" cy="271463"/>
          </a:xfrm>
          <a:custGeom>
            <a:avLst/>
            <a:gdLst>
              <a:gd name="T0" fmla="*/ 0 w 267"/>
              <a:gd name="T1" fmla="*/ 271463 h 171"/>
              <a:gd name="T2" fmla="*/ 423863 w 267"/>
              <a:gd name="T3" fmla="*/ 271463 h 171"/>
              <a:gd name="T4" fmla="*/ 423863 w 267"/>
              <a:gd name="T5" fmla="*/ 0 h 1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7" h="171">
                <a:moveTo>
                  <a:pt x="0" y="171"/>
                </a:moveTo>
                <a:lnTo>
                  <a:pt x="267" y="171"/>
                </a:lnTo>
                <a:lnTo>
                  <a:pt x="267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528" name="Rectangle 23"/>
          <p:cNvSpPr>
            <a:spLocks noChangeArrowheads="1"/>
          </p:cNvSpPr>
          <p:nvPr/>
        </p:nvSpPr>
        <p:spPr bwMode="auto">
          <a:xfrm>
            <a:off x="4787900" y="2684463"/>
            <a:ext cx="1081088" cy="2127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ctr" latinLnBrk="0">
              <a:spcBef>
                <a:spcPct val="0"/>
              </a:spcBef>
            </a:pPr>
            <a:r>
              <a:rPr kumimoji="0" lang="en-US" altLang="ko-KR" sz="1400" b="1">
                <a:solidFill>
                  <a:srgbClr val="000000"/>
                </a:solidFill>
                <a:latin typeface="Times-Roman" charset="0"/>
              </a:rPr>
              <a:t>Magnitude</a:t>
            </a:r>
            <a:endParaRPr kumimoji="0" lang="en-US" altLang="ko-KR" sz="2400" b="1">
              <a:latin typeface="Times New Roman" pitchFamily="18" charset="0"/>
            </a:endParaRPr>
          </a:p>
        </p:txBody>
      </p:sp>
      <p:sp>
        <p:nvSpPr>
          <p:cNvPr id="21529" name="Rectangle 24"/>
          <p:cNvSpPr>
            <a:spLocks noChangeArrowheads="1"/>
          </p:cNvSpPr>
          <p:nvPr/>
        </p:nvSpPr>
        <p:spPr bwMode="auto">
          <a:xfrm>
            <a:off x="2771775" y="3000375"/>
            <a:ext cx="460375" cy="212725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ctr" latinLnBrk="0">
              <a:spcBef>
                <a:spcPct val="0"/>
              </a:spcBef>
            </a:pPr>
            <a:r>
              <a:rPr kumimoji="0" lang="en-US" altLang="ko-KR" sz="1400">
                <a:solidFill>
                  <a:srgbClr val="000000"/>
                </a:solidFill>
                <a:latin typeface="Times-Roman" charset="0"/>
              </a:rPr>
              <a:t>MSB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30" name="Rectangle 25"/>
          <p:cNvSpPr>
            <a:spLocks noChangeArrowheads="1"/>
          </p:cNvSpPr>
          <p:nvPr/>
        </p:nvSpPr>
        <p:spPr bwMode="auto">
          <a:xfrm>
            <a:off x="611188" y="1749425"/>
            <a:ext cx="1908175" cy="2444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600">
                <a:solidFill>
                  <a:srgbClr val="000000"/>
                </a:solidFill>
                <a:latin typeface="Helvetica" pitchFamily="34" charset="0"/>
              </a:rPr>
              <a:t>(a) Unsigned number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31" name="Rectangle 26"/>
          <p:cNvSpPr>
            <a:spLocks noChangeArrowheads="1"/>
          </p:cNvSpPr>
          <p:nvPr/>
        </p:nvSpPr>
        <p:spPr bwMode="auto">
          <a:xfrm>
            <a:off x="3519488" y="39751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400" i="1">
                <a:solidFill>
                  <a:srgbClr val="000000"/>
                </a:solidFill>
                <a:latin typeface="Times-Roman" charset="0"/>
              </a:rPr>
              <a:t>b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32" name="Rectangle 27"/>
          <p:cNvSpPr>
            <a:spLocks noChangeArrowheads="1"/>
          </p:cNvSpPr>
          <p:nvPr/>
        </p:nvSpPr>
        <p:spPr bwMode="auto">
          <a:xfrm>
            <a:off x="3613150" y="4060825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 i="1">
                <a:solidFill>
                  <a:srgbClr val="000000"/>
                </a:solidFill>
                <a:latin typeface="Times-Roman" charset="0"/>
              </a:rPr>
              <a:t>n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33" name="Rectangle 28"/>
          <p:cNvSpPr>
            <a:spLocks noChangeArrowheads="1"/>
          </p:cNvSpPr>
          <p:nvPr/>
        </p:nvSpPr>
        <p:spPr bwMode="auto">
          <a:xfrm>
            <a:off x="3816350" y="4060825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34" name="Freeform 29"/>
          <p:cNvSpPr>
            <a:spLocks/>
          </p:cNvSpPr>
          <p:nvPr/>
        </p:nvSpPr>
        <p:spPr bwMode="auto">
          <a:xfrm>
            <a:off x="5186363" y="4579938"/>
            <a:ext cx="38100" cy="39687"/>
          </a:xfrm>
          <a:custGeom>
            <a:avLst/>
            <a:gdLst>
              <a:gd name="T0" fmla="*/ 0 w 40"/>
              <a:gd name="T1" fmla="*/ 16867 h 40"/>
              <a:gd name="T2" fmla="*/ 0 w 40"/>
              <a:gd name="T3" fmla="*/ 22820 h 40"/>
              <a:gd name="T4" fmla="*/ 20955 w 40"/>
              <a:gd name="T5" fmla="*/ 0 h 40"/>
              <a:gd name="T6" fmla="*/ 16193 w 40"/>
              <a:gd name="T7" fmla="*/ 0 h 40"/>
              <a:gd name="T8" fmla="*/ 38100 w 40"/>
              <a:gd name="T9" fmla="*/ 22820 h 40"/>
              <a:gd name="T10" fmla="*/ 38100 w 40"/>
              <a:gd name="T11" fmla="*/ 16867 h 40"/>
              <a:gd name="T12" fmla="*/ 16193 w 40"/>
              <a:gd name="T13" fmla="*/ 39687 h 40"/>
              <a:gd name="T14" fmla="*/ 16193 w 40"/>
              <a:gd name="T15" fmla="*/ 39687 h 40"/>
              <a:gd name="T16" fmla="*/ 20955 w 40"/>
              <a:gd name="T17" fmla="*/ 39687 h 40"/>
              <a:gd name="T18" fmla="*/ 0 w 40"/>
              <a:gd name="T19" fmla="*/ 16867 h 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0" h="40">
                <a:moveTo>
                  <a:pt x="0" y="17"/>
                </a:moveTo>
                <a:cubicBezTo>
                  <a:pt x="0" y="17"/>
                  <a:pt x="0" y="23"/>
                  <a:pt x="0" y="23"/>
                </a:cubicBezTo>
                <a:cubicBezTo>
                  <a:pt x="0" y="10"/>
                  <a:pt x="10" y="0"/>
                  <a:pt x="22" y="0"/>
                </a:cubicBezTo>
                <a:cubicBezTo>
                  <a:pt x="22" y="0"/>
                  <a:pt x="17" y="0"/>
                  <a:pt x="17" y="0"/>
                </a:cubicBezTo>
                <a:cubicBezTo>
                  <a:pt x="30" y="0"/>
                  <a:pt x="40" y="10"/>
                  <a:pt x="40" y="23"/>
                </a:cubicBezTo>
                <a:cubicBezTo>
                  <a:pt x="40" y="23"/>
                  <a:pt x="40" y="17"/>
                  <a:pt x="40" y="17"/>
                </a:cubicBezTo>
                <a:cubicBezTo>
                  <a:pt x="40" y="30"/>
                  <a:pt x="30" y="40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0"/>
                  <a:pt x="22" y="40"/>
                  <a:pt x="22" y="40"/>
                </a:cubicBezTo>
                <a:cubicBezTo>
                  <a:pt x="10" y="40"/>
                  <a:pt x="0" y="30"/>
                  <a:pt x="0" y="17"/>
                </a:cubicBez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535" name="Freeform 30"/>
          <p:cNvSpPr>
            <a:spLocks/>
          </p:cNvSpPr>
          <p:nvPr/>
        </p:nvSpPr>
        <p:spPr bwMode="auto">
          <a:xfrm>
            <a:off x="5340350" y="4579938"/>
            <a:ext cx="38100" cy="39687"/>
          </a:xfrm>
          <a:custGeom>
            <a:avLst/>
            <a:gdLst>
              <a:gd name="T0" fmla="*/ 0 w 40"/>
              <a:gd name="T1" fmla="*/ 16867 h 40"/>
              <a:gd name="T2" fmla="*/ 0 w 40"/>
              <a:gd name="T3" fmla="*/ 22820 h 40"/>
              <a:gd name="T4" fmla="*/ 20955 w 40"/>
              <a:gd name="T5" fmla="*/ 0 h 40"/>
              <a:gd name="T6" fmla="*/ 16193 w 40"/>
              <a:gd name="T7" fmla="*/ 0 h 40"/>
              <a:gd name="T8" fmla="*/ 38100 w 40"/>
              <a:gd name="T9" fmla="*/ 22820 h 40"/>
              <a:gd name="T10" fmla="*/ 38100 w 40"/>
              <a:gd name="T11" fmla="*/ 16867 h 40"/>
              <a:gd name="T12" fmla="*/ 16193 w 40"/>
              <a:gd name="T13" fmla="*/ 39687 h 40"/>
              <a:gd name="T14" fmla="*/ 16193 w 40"/>
              <a:gd name="T15" fmla="*/ 39687 h 40"/>
              <a:gd name="T16" fmla="*/ 20955 w 40"/>
              <a:gd name="T17" fmla="*/ 39687 h 40"/>
              <a:gd name="T18" fmla="*/ 0 w 40"/>
              <a:gd name="T19" fmla="*/ 16867 h 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0" h="40">
                <a:moveTo>
                  <a:pt x="0" y="17"/>
                </a:moveTo>
                <a:cubicBezTo>
                  <a:pt x="0" y="17"/>
                  <a:pt x="0" y="23"/>
                  <a:pt x="0" y="23"/>
                </a:cubicBezTo>
                <a:cubicBezTo>
                  <a:pt x="0" y="10"/>
                  <a:pt x="10" y="0"/>
                  <a:pt x="22" y="0"/>
                </a:cubicBezTo>
                <a:cubicBezTo>
                  <a:pt x="22" y="0"/>
                  <a:pt x="17" y="0"/>
                  <a:pt x="17" y="0"/>
                </a:cubicBezTo>
                <a:cubicBezTo>
                  <a:pt x="30" y="0"/>
                  <a:pt x="40" y="10"/>
                  <a:pt x="40" y="23"/>
                </a:cubicBezTo>
                <a:cubicBezTo>
                  <a:pt x="40" y="23"/>
                  <a:pt x="40" y="17"/>
                  <a:pt x="40" y="17"/>
                </a:cubicBezTo>
                <a:cubicBezTo>
                  <a:pt x="40" y="30"/>
                  <a:pt x="30" y="40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0"/>
                  <a:pt x="22" y="40"/>
                  <a:pt x="22" y="40"/>
                </a:cubicBezTo>
                <a:cubicBezTo>
                  <a:pt x="10" y="40"/>
                  <a:pt x="0" y="30"/>
                  <a:pt x="0" y="17"/>
                </a:cubicBez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536" name="Freeform 31"/>
          <p:cNvSpPr>
            <a:spLocks/>
          </p:cNvSpPr>
          <p:nvPr/>
        </p:nvSpPr>
        <p:spPr bwMode="auto">
          <a:xfrm>
            <a:off x="5494338" y="4579938"/>
            <a:ext cx="39687" cy="39687"/>
          </a:xfrm>
          <a:custGeom>
            <a:avLst/>
            <a:gdLst>
              <a:gd name="T0" fmla="*/ 0 w 40"/>
              <a:gd name="T1" fmla="*/ 16867 h 40"/>
              <a:gd name="T2" fmla="*/ 0 w 40"/>
              <a:gd name="T3" fmla="*/ 22820 h 40"/>
              <a:gd name="T4" fmla="*/ 21828 w 40"/>
              <a:gd name="T5" fmla="*/ 0 h 40"/>
              <a:gd name="T6" fmla="*/ 16867 w 40"/>
              <a:gd name="T7" fmla="*/ 0 h 40"/>
              <a:gd name="T8" fmla="*/ 39687 w 40"/>
              <a:gd name="T9" fmla="*/ 22820 h 40"/>
              <a:gd name="T10" fmla="*/ 39687 w 40"/>
              <a:gd name="T11" fmla="*/ 16867 h 40"/>
              <a:gd name="T12" fmla="*/ 16867 w 40"/>
              <a:gd name="T13" fmla="*/ 39687 h 40"/>
              <a:gd name="T14" fmla="*/ 16867 w 40"/>
              <a:gd name="T15" fmla="*/ 39687 h 40"/>
              <a:gd name="T16" fmla="*/ 21828 w 40"/>
              <a:gd name="T17" fmla="*/ 39687 h 40"/>
              <a:gd name="T18" fmla="*/ 0 w 40"/>
              <a:gd name="T19" fmla="*/ 16867 h 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0" h="40">
                <a:moveTo>
                  <a:pt x="0" y="17"/>
                </a:moveTo>
                <a:cubicBezTo>
                  <a:pt x="0" y="17"/>
                  <a:pt x="0" y="23"/>
                  <a:pt x="0" y="23"/>
                </a:cubicBezTo>
                <a:cubicBezTo>
                  <a:pt x="0" y="10"/>
                  <a:pt x="10" y="0"/>
                  <a:pt x="22" y="0"/>
                </a:cubicBezTo>
                <a:cubicBezTo>
                  <a:pt x="22" y="0"/>
                  <a:pt x="17" y="0"/>
                  <a:pt x="17" y="0"/>
                </a:cubicBezTo>
                <a:cubicBezTo>
                  <a:pt x="30" y="0"/>
                  <a:pt x="40" y="10"/>
                  <a:pt x="40" y="23"/>
                </a:cubicBezTo>
                <a:cubicBezTo>
                  <a:pt x="40" y="23"/>
                  <a:pt x="40" y="17"/>
                  <a:pt x="40" y="17"/>
                </a:cubicBezTo>
                <a:cubicBezTo>
                  <a:pt x="40" y="30"/>
                  <a:pt x="30" y="40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0"/>
                  <a:pt x="22" y="40"/>
                  <a:pt x="22" y="40"/>
                </a:cubicBezTo>
                <a:cubicBezTo>
                  <a:pt x="10" y="40"/>
                  <a:pt x="0" y="30"/>
                  <a:pt x="0" y="17"/>
                </a:cubicBez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537" name="Rectangle 32"/>
          <p:cNvSpPr>
            <a:spLocks noChangeArrowheads="1"/>
          </p:cNvSpPr>
          <p:nvPr/>
        </p:nvSpPr>
        <p:spPr bwMode="auto">
          <a:xfrm>
            <a:off x="3430588" y="4329113"/>
            <a:ext cx="558800" cy="5413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1538" name="Rectangle 33"/>
          <p:cNvSpPr>
            <a:spLocks noChangeArrowheads="1"/>
          </p:cNvSpPr>
          <p:nvPr/>
        </p:nvSpPr>
        <p:spPr bwMode="auto">
          <a:xfrm>
            <a:off x="4530725" y="4329113"/>
            <a:ext cx="1639888" cy="5413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1539" name="Rectangle 34"/>
          <p:cNvSpPr>
            <a:spLocks noChangeArrowheads="1"/>
          </p:cNvSpPr>
          <p:nvPr/>
        </p:nvSpPr>
        <p:spPr bwMode="auto">
          <a:xfrm>
            <a:off x="6170613" y="4329113"/>
            <a:ext cx="558800" cy="5413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1540" name="Rectangle 35"/>
          <p:cNvSpPr>
            <a:spLocks noChangeArrowheads="1"/>
          </p:cNvSpPr>
          <p:nvPr/>
        </p:nvSpPr>
        <p:spPr bwMode="auto">
          <a:xfrm>
            <a:off x="6729413" y="4329113"/>
            <a:ext cx="539750" cy="5413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1541" name="Rectangle 36"/>
          <p:cNvSpPr>
            <a:spLocks noChangeArrowheads="1"/>
          </p:cNvSpPr>
          <p:nvPr/>
        </p:nvSpPr>
        <p:spPr bwMode="auto">
          <a:xfrm>
            <a:off x="3714750" y="4060825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>
                <a:solidFill>
                  <a:srgbClr val="000000"/>
                </a:solidFill>
                <a:latin typeface="Times-Roman" charset="0"/>
              </a:rPr>
              <a:t>–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42" name="Rectangle 37"/>
          <p:cNvSpPr>
            <a:spLocks noChangeArrowheads="1"/>
          </p:cNvSpPr>
          <p:nvPr/>
        </p:nvSpPr>
        <p:spPr bwMode="auto">
          <a:xfrm>
            <a:off x="6372225" y="39751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400" i="1">
                <a:solidFill>
                  <a:srgbClr val="000000"/>
                </a:solidFill>
                <a:latin typeface="Times-Roman" charset="0"/>
              </a:rPr>
              <a:t>b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43" name="Rectangle 38"/>
          <p:cNvSpPr>
            <a:spLocks noChangeArrowheads="1"/>
          </p:cNvSpPr>
          <p:nvPr/>
        </p:nvSpPr>
        <p:spPr bwMode="auto">
          <a:xfrm>
            <a:off x="6464300" y="4060825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44" name="Rectangle 39"/>
          <p:cNvSpPr>
            <a:spLocks noChangeArrowheads="1"/>
          </p:cNvSpPr>
          <p:nvPr/>
        </p:nvSpPr>
        <p:spPr bwMode="auto">
          <a:xfrm>
            <a:off x="6918325" y="39751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400" i="1">
                <a:solidFill>
                  <a:srgbClr val="000000"/>
                </a:solidFill>
                <a:latin typeface="Times-Roman" charset="0"/>
              </a:rPr>
              <a:t>b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45" name="Freeform 40"/>
          <p:cNvSpPr>
            <a:spLocks/>
          </p:cNvSpPr>
          <p:nvPr/>
        </p:nvSpPr>
        <p:spPr bwMode="auto">
          <a:xfrm>
            <a:off x="3986213" y="5014913"/>
            <a:ext cx="1639887" cy="136525"/>
          </a:xfrm>
          <a:custGeom>
            <a:avLst/>
            <a:gdLst>
              <a:gd name="T0" fmla="*/ 0 w 1701"/>
              <a:gd name="T1" fmla="*/ 0 h 142"/>
              <a:gd name="T2" fmla="*/ 51096 w 1701"/>
              <a:gd name="T3" fmla="*/ 68263 h 142"/>
              <a:gd name="T4" fmla="*/ 820426 w 1701"/>
              <a:gd name="T5" fmla="*/ 68263 h 142"/>
              <a:gd name="T6" fmla="*/ 1588791 w 1701"/>
              <a:gd name="T7" fmla="*/ 68263 h 142"/>
              <a:gd name="T8" fmla="*/ 1639887 w 1701"/>
              <a:gd name="T9" fmla="*/ 136525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1" h="142">
                <a:moveTo>
                  <a:pt x="0" y="0"/>
                </a:moveTo>
                <a:cubicBezTo>
                  <a:pt x="36" y="71"/>
                  <a:pt x="36" y="71"/>
                  <a:pt x="53" y="71"/>
                </a:cubicBezTo>
                <a:cubicBezTo>
                  <a:pt x="71" y="71"/>
                  <a:pt x="71" y="71"/>
                  <a:pt x="851" y="71"/>
                </a:cubicBezTo>
                <a:cubicBezTo>
                  <a:pt x="1630" y="71"/>
                  <a:pt x="1630" y="71"/>
                  <a:pt x="1648" y="71"/>
                </a:cubicBezTo>
                <a:cubicBezTo>
                  <a:pt x="1666" y="71"/>
                  <a:pt x="1666" y="71"/>
                  <a:pt x="1701" y="142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546" name="Rectangle 41"/>
          <p:cNvSpPr>
            <a:spLocks noChangeArrowheads="1"/>
          </p:cNvSpPr>
          <p:nvPr/>
        </p:nvSpPr>
        <p:spPr bwMode="auto">
          <a:xfrm>
            <a:off x="7011988" y="4060825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47" name="Freeform 42"/>
          <p:cNvSpPr>
            <a:spLocks/>
          </p:cNvSpPr>
          <p:nvPr/>
        </p:nvSpPr>
        <p:spPr bwMode="auto">
          <a:xfrm>
            <a:off x="3681413" y="5045075"/>
            <a:ext cx="57150" cy="115888"/>
          </a:xfrm>
          <a:custGeom>
            <a:avLst/>
            <a:gdLst>
              <a:gd name="T0" fmla="*/ 57150 w 36"/>
              <a:gd name="T1" fmla="*/ 115888 h 73"/>
              <a:gd name="T2" fmla="*/ 38100 w 36"/>
              <a:gd name="T3" fmla="*/ 0 h 73"/>
              <a:gd name="T4" fmla="*/ 0 w 36"/>
              <a:gd name="T5" fmla="*/ 115888 h 73"/>
              <a:gd name="T6" fmla="*/ 38100 w 36"/>
              <a:gd name="T7" fmla="*/ 115888 h 73"/>
              <a:gd name="T8" fmla="*/ 57150 w 36"/>
              <a:gd name="T9" fmla="*/ 115888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73">
                <a:moveTo>
                  <a:pt x="36" y="73"/>
                </a:moveTo>
                <a:lnTo>
                  <a:pt x="24" y="0"/>
                </a:lnTo>
                <a:lnTo>
                  <a:pt x="0" y="73"/>
                </a:lnTo>
                <a:lnTo>
                  <a:pt x="24" y="73"/>
                </a:lnTo>
                <a:lnTo>
                  <a:pt x="36" y="7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548" name="Freeform 43"/>
          <p:cNvSpPr>
            <a:spLocks/>
          </p:cNvSpPr>
          <p:nvPr/>
        </p:nvSpPr>
        <p:spPr bwMode="auto">
          <a:xfrm>
            <a:off x="3295650" y="5160963"/>
            <a:ext cx="423863" cy="269875"/>
          </a:xfrm>
          <a:custGeom>
            <a:avLst/>
            <a:gdLst>
              <a:gd name="T0" fmla="*/ 0 w 267"/>
              <a:gd name="T1" fmla="*/ 269875 h 170"/>
              <a:gd name="T2" fmla="*/ 423863 w 267"/>
              <a:gd name="T3" fmla="*/ 269875 h 170"/>
              <a:gd name="T4" fmla="*/ 423863 w 267"/>
              <a:gd name="T5" fmla="*/ 0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7" h="170">
                <a:moveTo>
                  <a:pt x="0" y="170"/>
                </a:moveTo>
                <a:lnTo>
                  <a:pt x="267" y="170"/>
                </a:lnTo>
                <a:lnTo>
                  <a:pt x="267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549" name="Rectangle 44"/>
          <p:cNvSpPr>
            <a:spLocks noChangeArrowheads="1"/>
          </p:cNvSpPr>
          <p:nvPr/>
        </p:nvSpPr>
        <p:spPr bwMode="auto">
          <a:xfrm>
            <a:off x="5076825" y="5219700"/>
            <a:ext cx="1050925" cy="2127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ctr" latinLnBrk="0">
              <a:spcBef>
                <a:spcPct val="0"/>
              </a:spcBef>
            </a:pPr>
            <a:r>
              <a:rPr kumimoji="0" lang="en-US" altLang="ko-KR" sz="1400" b="1">
                <a:solidFill>
                  <a:srgbClr val="000000"/>
                </a:solidFill>
                <a:latin typeface="Times-Roman" charset="0"/>
              </a:rPr>
              <a:t>Magnitude</a:t>
            </a:r>
            <a:endParaRPr kumimoji="0" lang="en-US" altLang="ko-KR" sz="2400" b="1">
              <a:latin typeface="Times New Roman" pitchFamily="18" charset="0"/>
            </a:endParaRPr>
          </a:p>
        </p:txBody>
      </p:sp>
      <p:sp>
        <p:nvSpPr>
          <p:cNvPr id="21550" name="Rectangle 45"/>
          <p:cNvSpPr>
            <a:spLocks noChangeArrowheads="1"/>
          </p:cNvSpPr>
          <p:nvPr/>
        </p:nvSpPr>
        <p:spPr bwMode="auto">
          <a:xfrm>
            <a:off x="2700338" y="5324475"/>
            <a:ext cx="596900" cy="244475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ctr" latinLnBrk="0">
              <a:spcBef>
                <a:spcPct val="0"/>
              </a:spcBef>
            </a:pPr>
            <a:r>
              <a:rPr kumimoji="0" lang="en-US" altLang="ko-KR" sz="1600" b="1">
                <a:solidFill>
                  <a:srgbClr val="000000"/>
                </a:solidFill>
                <a:latin typeface="Times-Roman" charset="0"/>
              </a:rPr>
              <a:t>Sign</a:t>
            </a:r>
            <a:endParaRPr kumimoji="0" lang="en-US" altLang="ko-KR" sz="1600" b="1">
              <a:latin typeface="Times New Roman" pitchFamily="18" charset="0"/>
            </a:endParaRPr>
          </a:p>
        </p:txBody>
      </p:sp>
      <p:sp>
        <p:nvSpPr>
          <p:cNvPr id="21551" name="Rectangle 46"/>
          <p:cNvSpPr>
            <a:spLocks noChangeArrowheads="1"/>
          </p:cNvSpPr>
          <p:nvPr/>
        </p:nvSpPr>
        <p:spPr bwMode="auto">
          <a:xfrm>
            <a:off x="3989388" y="4329113"/>
            <a:ext cx="541337" cy="5413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1552" name="Rectangle 47"/>
          <p:cNvSpPr>
            <a:spLocks noChangeArrowheads="1"/>
          </p:cNvSpPr>
          <p:nvPr/>
        </p:nvSpPr>
        <p:spPr bwMode="auto">
          <a:xfrm>
            <a:off x="611188" y="4211638"/>
            <a:ext cx="1682750" cy="2444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600">
                <a:solidFill>
                  <a:srgbClr val="000000"/>
                </a:solidFill>
                <a:latin typeface="Helvetica" pitchFamily="34" charset="0"/>
              </a:rPr>
              <a:t>(b) Signed number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53" name="Rectangle 48"/>
          <p:cNvSpPr>
            <a:spLocks noChangeArrowheads="1"/>
          </p:cNvSpPr>
          <p:nvPr/>
        </p:nvSpPr>
        <p:spPr bwMode="auto">
          <a:xfrm>
            <a:off x="4067175" y="39751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400" i="1">
                <a:solidFill>
                  <a:srgbClr val="000000"/>
                </a:solidFill>
                <a:latin typeface="Times-Roman" charset="0"/>
              </a:rPr>
              <a:t>b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54" name="Rectangle 49"/>
          <p:cNvSpPr>
            <a:spLocks noChangeArrowheads="1"/>
          </p:cNvSpPr>
          <p:nvPr/>
        </p:nvSpPr>
        <p:spPr bwMode="auto">
          <a:xfrm>
            <a:off x="4160838" y="4060825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 i="1">
                <a:solidFill>
                  <a:srgbClr val="000000"/>
                </a:solidFill>
                <a:latin typeface="Times-Roman" charset="0"/>
              </a:rPr>
              <a:t>n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55" name="Rectangle 50"/>
          <p:cNvSpPr>
            <a:spLocks noChangeArrowheads="1"/>
          </p:cNvSpPr>
          <p:nvPr/>
        </p:nvSpPr>
        <p:spPr bwMode="auto">
          <a:xfrm>
            <a:off x="4364038" y="4060825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>
                <a:solidFill>
                  <a:srgbClr val="000000"/>
                </a:solidFill>
                <a:latin typeface="Times-Roman" charset="0"/>
              </a:rPr>
              <a:t>2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56" name="Freeform 51"/>
          <p:cNvSpPr>
            <a:spLocks/>
          </p:cNvSpPr>
          <p:nvPr/>
        </p:nvSpPr>
        <p:spPr bwMode="auto">
          <a:xfrm>
            <a:off x="5624513" y="5014913"/>
            <a:ext cx="1641475" cy="136525"/>
          </a:xfrm>
          <a:custGeom>
            <a:avLst/>
            <a:gdLst>
              <a:gd name="T0" fmla="*/ 1641475 w 1701"/>
              <a:gd name="T1" fmla="*/ 0 h 142"/>
              <a:gd name="T2" fmla="*/ 1590330 w 1701"/>
              <a:gd name="T3" fmla="*/ 68263 h 142"/>
              <a:gd name="T4" fmla="*/ 820255 w 1701"/>
              <a:gd name="T5" fmla="*/ 68263 h 142"/>
              <a:gd name="T6" fmla="*/ 51145 w 1701"/>
              <a:gd name="T7" fmla="*/ 68263 h 142"/>
              <a:gd name="T8" fmla="*/ 0 w 1701"/>
              <a:gd name="T9" fmla="*/ 136525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1" h="142">
                <a:moveTo>
                  <a:pt x="1701" y="0"/>
                </a:moveTo>
                <a:cubicBezTo>
                  <a:pt x="1665" y="71"/>
                  <a:pt x="1665" y="71"/>
                  <a:pt x="1648" y="71"/>
                </a:cubicBezTo>
                <a:cubicBezTo>
                  <a:pt x="1630" y="71"/>
                  <a:pt x="1630" y="71"/>
                  <a:pt x="850" y="71"/>
                </a:cubicBezTo>
                <a:cubicBezTo>
                  <a:pt x="71" y="71"/>
                  <a:pt x="71" y="71"/>
                  <a:pt x="53" y="71"/>
                </a:cubicBezTo>
                <a:cubicBezTo>
                  <a:pt x="35" y="71"/>
                  <a:pt x="35" y="71"/>
                  <a:pt x="0" y="142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557" name="Rectangle 52"/>
          <p:cNvSpPr>
            <a:spLocks noChangeArrowheads="1"/>
          </p:cNvSpPr>
          <p:nvPr/>
        </p:nvSpPr>
        <p:spPr bwMode="auto">
          <a:xfrm>
            <a:off x="4262438" y="4060825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100">
                <a:solidFill>
                  <a:srgbClr val="000000"/>
                </a:solidFill>
                <a:latin typeface="Times-Roman" charset="0"/>
              </a:rPr>
              <a:t>–</a:t>
            </a:r>
            <a:endParaRPr kumimoji="0" lang="en-US" altLang="ko-KR" sz="2400">
              <a:latin typeface="Times New Roman" pitchFamily="18" charset="0"/>
            </a:endParaRPr>
          </a:p>
        </p:txBody>
      </p:sp>
      <p:sp>
        <p:nvSpPr>
          <p:cNvPr id="21558" name="Rectangle 53"/>
          <p:cNvSpPr>
            <a:spLocks noChangeArrowheads="1"/>
          </p:cNvSpPr>
          <p:nvPr/>
        </p:nvSpPr>
        <p:spPr bwMode="auto">
          <a:xfrm>
            <a:off x="2268538" y="5688013"/>
            <a:ext cx="1143000" cy="2444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ctr" latinLnBrk="0">
              <a:spcBef>
                <a:spcPct val="0"/>
              </a:spcBef>
            </a:pPr>
            <a:r>
              <a:rPr kumimoji="0" lang="en-US" altLang="ko-KR" sz="1600" b="1">
                <a:solidFill>
                  <a:srgbClr val="000000"/>
                </a:solidFill>
                <a:latin typeface="Times-Roman" charset="0"/>
              </a:rPr>
              <a:t>0 denotes</a:t>
            </a:r>
            <a:endParaRPr kumimoji="0" lang="en-US" altLang="ko-KR" sz="1600" b="1">
              <a:latin typeface="Times New Roman" pitchFamily="18" charset="0"/>
            </a:endParaRPr>
          </a:p>
        </p:txBody>
      </p:sp>
      <p:sp>
        <p:nvSpPr>
          <p:cNvPr id="21559" name="Rectangle 54"/>
          <p:cNvSpPr>
            <a:spLocks noChangeArrowheads="1"/>
          </p:cNvSpPr>
          <p:nvPr/>
        </p:nvSpPr>
        <p:spPr bwMode="auto">
          <a:xfrm>
            <a:off x="2260600" y="5992813"/>
            <a:ext cx="1150938" cy="2444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ctr" latinLnBrk="0">
              <a:spcBef>
                <a:spcPct val="0"/>
              </a:spcBef>
            </a:pPr>
            <a:r>
              <a:rPr kumimoji="0" lang="en-US" altLang="ko-KR" sz="1600" b="1">
                <a:solidFill>
                  <a:srgbClr val="000000"/>
                </a:solidFill>
                <a:latin typeface="Times-Roman" charset="0"/>
              </a:rPr>
              <a:t>1 denotes</a:t>
            </a:r>
            <a:endParaRPr kumimoji="0" lang="en-US" altLang="ko-KR" sz="1600" b="1">
              <a:latin typeface="Times New Roman" pitchFamily="18" charset="0"/>
            </a:endParaRPr>
          </a:p>
        </p:txBody>
      </p:sp>
      <p:sp>
        <p:nvSpPr>
          <p:cNvPr id="21560" name="Rectangle 55"/>
          <p:cNvSpPr>
            <a:spLocks noChangeArrowheads="1"/>
          </p:cNvSpPr>
          <p:nvPr/>
        </p:nvSpPr>
        <p:spPr bwMode="auto">
          <a:xfrm>
            <a:off x="3459163" y="5688013"/>
            <a:ext cx="119062" cy="2444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600" b="1">
                <a:solidFill>
                  <a:srgbClr val="000000"/>
                </a:solidFill>
                <a:latin typeface="Times-Roman" charset="0"/>
              </a:rPr>
              <a:t>+</a:t>
            </a:r>
            <a:endParaRPr kumimoji="0" lang="en-US" altLang="ko-KR" sz="1600" b="1">
              <a:latin typeface="Times New Roman" pitchFamily="18" charset="0"/>
            </a:endParaRPr>
          </a:p>
        </p:txBody>
      </p:sp>
      <p:sp>
        <p:nvSpPr>
          <p:cNvPr id="21561" name="Freeform 56"/>
          <p:cNvSpPr>
            <a:spLocks/>
          </p:cNvSpPr>
          <p:nvPr/>
        </p:nvSpPr>
        <p:spPr bwMode="auto">
          <a:xfrm>
            <a:off x="4240213" y="5257800"/>
            <a:ext cx="39687" cy="115888"/>
          </a:xfrm>
          <a:custGeom>
            <a:avLst/>
            <a:gdLst>
              <a:gd name="T0" fmla="*/ 39687 w 25"/>
              <a:gd name="T1" fmla="*/ 115888 h 73"/>
              <a:gd name="T2" fmla="*/ 20637 w 25"/>
              <a:gd name="T3" fmla="*/ 0 h 73"/>
              <a:gd name="T4" fmla="*/ 0 w 25"/>
              <a:gd name="T5" fmla="*/ 115888 h 73"/>
              <a:gd name="T6" fmla="*/ 20637 w 25"/>
              <a:gd name="T7" fmla="*/ 115888 h 73"/>
              <a:gd name="T8" fmla="*/ 39687 w 25"/>
              <a:gd name="T9" fmla="*/ 115888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" h="73">
                <a:moveTo>
                  <a:pt x="25" y="73"/>
                </a:moveTo>
                <a:lnTo>
                  <a:pt x="13" y="0"/>
                </a:lnTo>
                <a:lnTo>
                  <a:pt x="0" y="73"/>
                </a:lnTo>
                <a:lnTo>
                  <a:pt x="13" y="73"/>
                </a:lnTo>
                <a:lnTo>
                  <a:pt x="25" y="7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562" name="Line 57"/>
          <p:cNvSpPr>
            <a:spLocks noChangeShapeType="1"/>
          </p:cNvSpPr>
          <p:nvPr/>
        </p:nvSpPr>
        <p:spPr bwMode="auto">
          <a:xfrm flipV="1">
            <a:off x="4260850" y="5373688"/>
            <a:ext cx="1588" cy="2508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563" name="Rectangle 58"/>
          <p:cNvSpPr>
            <a:spLocks noChangeArrowheads="1"/>
          </p:cNvSpPr>
          <p:nvPr/>
        </p:nvSpPr>
        <p:spPr bwMode="auto">
          <a:xfrm>
            <a:off x="3459163" y="5992813"/>
            <a:ext cx="112712" cy="2444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600" b="1">
                <a:solidFill>
                  <a:srgbClr val="000000"/>
                </a:solidFill>
                <a:latin typeface="Times-Roman" charset="0"/>
              </a:rPr>
              <a:t>–</a:t>
            </a:r>
            <a:endParaRPr kumimoji="0" lang="en-US" altLang="ko-KR" sz="1600" b="1">
              <a:latin typeface="Times New Roman" pitchFamily="18" charset="0"/>
            </a:endParaRPr>
          </a:p>
        </p:txBody>
      </p:sp>
      <p:sp>
        <p:nvSpPr>
          <p:cNvPr id="21564" name="Rectangle 59"/>
          <p:cNvSpPr>
            <a:spLocks noChangeArrowheads="1"/>
          </p:cNvSpPr>
          <p:nvPr/>
        </p:nvSpPr>
        <p:spPr bwMode="auto">
          <a:xfrm>
            <a:off x="3995738" y="5651500"/>
            <a:ext cx="496887" cy="212725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ctr" latinLnBrk="0">
              <a:spcBef>
                <a:spcPct val="0"/>
              </a:spcBef>
            </a:pPr>
            <a:r>
              <a:rPr kumimoji="0" lang="en-US" altLang="ko-KR" sz="1400" b="1">
                <a:solidFill>
                  <a:srgbClr val="000000"/>
                </a:solidFill>
                <a:latin typeface="Times-Roman" charset="0"/>
              </a:rPr>
              <a:t>MSB</a:t>
            </a:r>
            <a:endParaRPr kumimoji="0" lang="en-US" altLang="ko-KR" sz="24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649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611188" y="2636912"/>
            <a:ext cx="4497388" cy="1739900"/>
            <a:chOff x="2771775" y="1473200"/>
            <a:chExt cx="4497388" cy="1739900"/>
          </a:xfrm>
        </p:grpSpPr>
        <p:sp>
          <p:nvSpPr>
            <p:cNvPr id="21506" name="Rectangle 61"/>
            <p:cNvSpPr>
              <a:spLocks noChangeArrowheads="1"/>
            </p:cNvSpPr>
            <p:nvPr/>
          </p:nvSpPr>
          <p:spPr bwMode="auto">
            <a:xfrm>
              <a:off x="3382963" y="1792288"/>
              <a:ext cx="38862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09" name="Rectangle 4"/>
            <p:cNvSpPr>
              <a:spLocks noChangeArrowheads="1"/>
            </p:cNvSpPr>
            <p:nvPr/>
          </p:nvSpPr>
          <p:spPr bwMode="auto">
            <a:xfrm>
              <a:off x="3519488" y="1473200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400" i="1">
                  <a:solidFill>
                    <a:srgbClr val="000000"/>
                  </a:solidFill>
                  <a:latin typeface="Times-Roman" charset="0"/>
                </a:rPr>
                <a:t>b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10" name="Rectangle 5"/>
            <p:cNvSpPr>
              <a:spLocks noChangeArrowheads="1"/>
            </p:cNvSpPr>
            <p:nvPr/>
          </p:nvSpPr>
          <p:spPr bwMode="auto">
            <a:xfrm>
              <a:off x="3613150" y="1509713"/>
              <a:ext cx="777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 i="1">
                  <a:solidFill>
                    <a:srgbClr val="000000"/>
                  </a:solidFill>
                  <a:latin typeface="Times-Roman" charset="0"/>
                </a:rPr>
                <a:t>n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11" name="Rectangle 6"/>
            <p:cNvSpPr>
              <a:spLocks noChangeArrowheads="1"/>
            </p:cNvSpPr>
            <p:nvPr/>
          </p:nvSpPr>
          <p:spPr bwMode="auto">
            <a:xfrm>
              <a:off x="3816350" y="1509713"/>
              <a:ext cx="777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12" name="Freeform 7"/>
            <p:cNvSpPr>
              <a:spLocks/>
            </p:cNvSpPr>
            <p:nvPr/>
          </p:nvSpPr>
          <p:spPr bwMode="auto">
            <a:xfrm>
              <a:off x="4897438" y="2039938"/>
              <a:ext cx="57150" cy="39687"/>
            </a:xfrm>
            <a:custGeom>
              <a:avLst/>
              <a:gdLst>
                <a:gd name="T0" fmla="*/ 0 w 60"/>
                <a:gd name="T1" fmla="*/ 16867 h 40"/>
                <a:gd name="T2" fmla="*/ 0 w 60"/>
                <a:gd name="T3" fmla="*/ 22820 h 40"/>
                <a:gd name="T4" fmla="*/ 20955 w 60"/>
                <a:gd name="T5" fmla="*/ 0 h 40"/>
                <a:gd name="T6" fmla="*/ 35243 w 60"/>
                <a:gd name="T7" fmla="*/ 0 h 40"/>
                <a:gd name="T8" fmla="*/ 57150 w 60"/>
                <a:gd name="T9" fmla="*/ 22820 h 40"/>
                <a:gd name="T10" fmla="*/ 57150 w 60"/>
                <a:gd name="T11" fmla="*/ 16867 h 40"/>
                <a:gd name="T12" fmla="*/ 35243 w 60"/>
                <a:gd name="T13" fmla="*/ 39687 h 40"/>
                <a:gd name="T14" fmla="*/ 35243 w 60"/>
                <a:gd name="T15" fmla="*/ 39687 h 40"/>
                <a:gd name="T16" fmla="*/ 20955 w 60"/>
                <a:gd name="T17" fmla="*/ 39687 h 40"/>
                <a:gd name="T18" fmla="*/ 0 w 60"/>
                <a:gd name="T19" fmla="*/ 1686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40">
                  <a:moveTo>
                    <a:pt x="0" y="17"/>
                  </a:moveTo>
                  <a:cubicBezTo>
                    <a:pt x="0" y="17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22" y="0"/>
                    <a:pt x="37" y="0"/>
                    <a:pt x="37" y="0"/>
                  </a:cubicBezTo>
                  <a:cubicBezTo>
                    <a:pt x="50" y="0"/>
                    <a:pt x="60" y="10"/>
                    <a:pt x="60" y="23"/>
                  </a:cubicBezTo>
                  <a:cubicBezTo>
                    <a:pt x="60" y="23"/>
                    <a:pt x="60" y="17"/>
                    <a:pt x="60" y="17"/>
                  </a:cubicBezTo>
                  <a:cubicBezTo>
                    <a:pt x="60" y="30"/>
                    <a:pt x="50" y="40"/>
                    <a:pt x="37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7" y="40"/>
                    <a:pt x="22" y="40"/>
                    <a:pt x="22" y="40"/>
                  </a:cubicBezTo>
                  <a:cubicBezTo>
                    <a:pt x="10" y="40"/>
                    <a:pt x="0" y="30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13" name="Freeform 8"/>
            <p:cNvSpPr>
              <a:spLocks/>
            </p:cNvSpPr>
            <p:nvPr/>
          </p:nvSpPr>
          <p:spPr bwMode="auto">
            <a:xfrm>
              <a:off x="5051425" y="2039938"/>
              <a:ext cx="57150" cy="39687"/>
            </a:xfrm>
            <a:custGeom>
              <a:avLst/>
              <a:gdLst>
                <a:gd name="T0" fmla="*/ 0 w 60"/>
                <a:gd name="T1" fmla="*/ 16867 h 40"/>
                <a:gd name="T2" fmla="*/ 0 w 60"/>
                <a:gd name="T3" fmla="*/ 22820 h 40"/>
                <a:gd name="T4" fmla="*/ 20955 w 60"/>
                <a:gd name="T5" fmla="*/ 0 h 40"/>
                <a:gd name="T6" fmla="*/ 35243 w 60"/>
                <a:gd name="T7" fmla="*/ 0 h 40"/>
                <a:gd name="T8" fmla="*/ 57150 w 60"/>
                <a:gd name="T9" fmla="*/ 22820 h 40"/>
                <a:gd name="T10" fmla="*/ 57150 w 60"/>
                <a:gd name="T11" fmla="*/ 16867 h 40"/>
                <a:gd name="T12" fmla="*/ 35243 w 60"/>
                <a:gd name="T13" fmla="*/ 39687 h 40"/>
                <a:gd name="T14" fmla="*/ 35243 w 60"/>
                <a:gd name="T15" fmla="*/ 39687 h 40"/>
                <a:gd name="T16" fmla="*/ 20955 w 60"/>
                <a:gd name="T17" fmla="*/ 39687 h 40"/>
                <a:gd name="T18" fmla="*/ 0 w 60"/>
                <a:gd name="T19" fmla="*/ 1686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40">
                  <a:moveTo>
                    <a:pt x="0" y="17"/>
                  </a:moveTo>
                  <a:cubicBezTo>
                    <a:pt x="0" y="17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22" y="0"/>
                    <a:pt x="37" y="0"/>
                    <a:pt x="37" y="0"/>
                  </a:cubicBezTo>
                  <a:cubicBezTo>
                    <a:pt x="50" y="0"/>
                    <a:pt x="60" y="10"/>
                    <a:pt x="60" y="23"/>
                  </a:cubicBezTo>
                  <a:cubicBezTo>
                    <a:pt x="60" y="23"/>
                    <a:pt x="60" y="17"/>
                    <a:pt x="60" y="17"/>
                  </a:cubicBezTo>
                  <a:cubicBezTo>
                    <a:pt x="60" y="30"/>
                    <a:pt x="50" y="40"/>
                    <a:pt x="37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7" y="40"/>
                    <a:pt x="22" y="40"/>
                    <a:pt x="22" y="40"/>
                  </a:cubicBezTo>
                  <a:cubicBezTo>
                    <a:pt x="10" y="40"/>
                    <a:pt x="0" y="30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14" name="Freeform 9"/>
            <p:cNvSpPr>
              <a:spLocks/>
            </p:cNvSpPr>
            <p:nvPr/>
          </p:nvSpPr>
          <p:spPr bwMode="auto">
            <a:xfrm>
              <a:off x="5205413" y="2039938"/>
              <a:ext cx="57150" cy="39687"/>
            </a:xfrm>
            <a:custGeom>
              <a:avLst/>
              <a:gdLst>
                <a:gd name="T0" fmla="*/ 0 w 60"/>
                <a:gd name="T1" fmla="*/ 16867 h 40"/>
                <a:gd name="T2" fmla="*/ 0 w 60"/>
                <a:gd name="T3" fmla="*/ 22820 h 40"/>
                <a:gd name="T4" fmla="*/ 20955 w 60"/>
                <a:gd name="T5" fmla="*/ 0 h 40"/>
                <a:gd name="T6" fmla="*/ 35243 w 60"/>
                <a:gd name="T7" fmla="*/ 0 h 40"/>
                <a:gd name="T8" fmla="*/ 57150 w 60"/>
                <a:gd name="T9" fmla="*/ 22820 h 40"/>
                <a:gd name="T10" fmla="*/ 57150 w 60"/>
                <a:gd name="T11" fmla="*/ 16867 h 40"/>
                <a:gd name="T12" fmla="*/ 35243 w 60"/>
                <a:gd name="T13" fmla="*/ 39687 h 40"/>
                <a:gd name="T14" fmla="*/ 35243 w 60"/>
                <a:gd name="T15" fmla="*/ 39687 h 40"/>
                <a:gd name="T16" fmla="*/ 20955 w 60"/>
                <a:gd name="T17" fmla="*/ 39687 h 40"/>
                <a:gd name="T18" fmla="*/ 0 w 60"/>
                <a:gd name="T19" fmla="*/ 1686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40">
                  <a:moveTo>
                    <a:pt x="0" y="17"/>
                  </a:moveTo>
                  <a:cubicBezTo>
                    <a:pt x="0" y="17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22" y="0"/>
                    <a:pt x="37" y="0"/>
                    <a:pt x="37" y="0"/>
                  </a:cubicBezTo>
                  <a:cubicBezTo>
                    <a:pt x="50" y="0"/>
                    <a:pt x="60" y="10"/>
                    <a:pt x="60" y="23"/>
                  </a:cubicBezTo>
                  <a:cubicBezTo>
                    <a:pt x="60" y="23"/>
                    <a:pt x="60" y="17"/>
                    <a:pt x="60" y="17"/>
                  </a:cubicBezTo>
                  <a:cubicBezTo>
                    <a:pt x="60" y="30"/>
                    <a:pt x="50" y="40"/>
                    <a:pt x="37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7" y="40"/>
                    <a:pt x="22" y="40"/>
                    <a:pt x="22" y="40"/>
                  </a:cubicBezTo>
                  <a:cubicBezTo>
                    <a:pt x="10" y="40"/>
                    <a:pt x="0" y="30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15" name="Rectangle 10"/>
            <p:cNvSpPr>
              <a:spLocks noChangeArrowheads="1"/>
            </p:cNvSpPr>
            <p:nvPr/>
          </p:nvSpPr>
          <p:spPr bwMode="auto">
            <a:xfrm>
              <a:off x="3430588" y="1789113"/>
              <a:ext cx="558800" cy="54133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16" name="Rectangle 11"/>
            <p:cNvSpPr>
              <a:spLocks noChangeArrowheads="1"/>
            </p:cNvSpPr>
            <p:nvPr/>
          </p:nvSpPr>
          <p:spPr bwMode="auto">
            <a:xfrm>
              <a:off x="3989388" y="1789113"/>
              <a:ext cx="2181225" cy="54133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17" name="Rectangle 12"/>
            <p:cNvSpPr>
              <a:spLocks noChangeArrowheads="1"/>
            </p:cNvSpPr>
            <p:nvPr/>
          </p:nvSpPr>
          <p:spPr bwMode="auto">
            <a:xfrm>
              <a:off x="6170613" y="1789113"/>
              <a:ext cx="558800" cy="54133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18" name="Rectangle 13"/>
            <p:cNvSpPr>
              <a:spLocks noChangeArrowheads="1"/>
            </p:cNvSpPr>
            <p:nvPr/>
          </p:nvSpPr>
          <p:spPr bwMode="auto">
            <a:xfrm>
              <a:off x="6729413" y="1789113"/>
              <a:ext cx="539750" cy="54133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19" name="Rectangle 14"/>
            <p:cNvSpPr>
              <a:spLocks noChangeArrowheads="1"/>
            </p:cNvSpPr>
            <p:nvPr/>
          </p:nvSpPr>
          <p:spPr bwMode="auto">
            <a:xfrm>
              <a:off x="3714750" y="1509713"/>
              <a:ext cx="777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>
                  <a:solidFill>
                    <a:srgbClr val="000000"/>
                  </a:solidFill>
                  <a:latin typeface="Times-Roman" charset="0"/>
                </a:rPr>
                <a:t>–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20" name="Rectangle 15"/>
            <p:cNvSpPr>
              <a:spLocks noChangeArrowheads="1"/>
            </p:cNvSpPr>
            <p:nvPr/>
          </p:nvSpPr>
          <p:spPr bwMode="auto">
            <a:xfrm>
              <a:off x="6372225" y="1473200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400" i="1">
                  <a:solidFill>
                    <a:srgbClr val="000000"/>
                  </a:solidFill>
                  <a:latin typeface="Times-Roman" charset="0"/>
                </a:rPr>
                <a:t>b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21" name="Rectangle 16"/>
            <p:cNvSpPr>
              <a:spLocks noChangeArrowheads="1"/>
            </p:cNvSpPr>
            <p:nvPr/>
          </p:nvSpPr>
          <p:spPr bwMode="auto">
            <a:xfrm>
              <a:off x="6464300" y="1509713"/>
              <a:ext cx="777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22" name="Rectangle 17"/>
            <p:cNvSpPr>
              <a:spLocks noChangeArrowheads="1"/>
            </p:cNvSpPr>
            <p:nvPr/>
          </p:nvSpPr>
          <p:spPr bwMode="auto">
            <a:xfrm>
              <a:off x="6918325" y="1473200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400" i="1">
                  <a:solidFill>
                    <a:srgbClr val="000000"/>
                  </a:solidFill>
                  <a:latin typeface="Times-Roman" charset="0"/>
                </a:rPr>
                <a:t>b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23" name="Freeform 18"/>
            <p:cNvSpPr>
              <a:spLocks/>
            </p:cNvSpPr>
            <p:nvPr/>
          </p:nvSpPr>
          <p:spPr bwMode="auto">
            <a:xfrm>
              <a:off x="5351463" y="2466975"/>
              <a:ext cx="1914525" cy="136525"/>
            </a:xfrm>
            <a:custGeom>
              <a:avLst/>
              <a:gdLst>
                <a:gd name="T0" fmla="*/ 1914525 w 1985"/>
                <a:gd name="T1" fmla="*/ 0 h 141"/>
                <a:gd name="T2" fmla="*/ 1862442 w 1985"/>
                <a:gd name="T3" fmla="*/ 68747 h 141"/>
                <a:gd name="T4" fmla="*/ 956780 w 1985"/>
                <a:gd name="T5" fmla="*/ 68747 h 141"/>
                <a:gd name="T6" fmla="*/ 52083 w 1985"/>
                <a:gd name="T7" fmla="*/ 68747 h 141"/>
                <a:gd name="T8" fmla="*/ 0 w 1985"/>
                <a:gd name="T9" fmla="*/ 136525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85" h="141">
                  <a:moveTo>
                    <a:pt x="1985" y="0"/>
                  </a:moveTo>
                  <a:cubicBezTo>
                    <a:pt x="1949" y="71"/>
                    <a:pt x="1949" y="71"/>
                    <a:pt x="1931" y="71"/>
                  </a:cubicBezTo>
                  <a:cubicBezTo>
                    <a:pt x="1914" y="71"/>
                    <a:pt x="1914" y="71"/>
                    <a:pt x="992" y="71"/>
                  </a:cubicBezTo>
                  <a:cubicBezTo>
                    <a:pt x="71" y="71"/>
                    <a:pt x="71" y="71"/>
                    <a:pt x="54" y="71"/>
                  </a:cubicBezTo>
                  <a:cubicBezTo>
                    <a:pt x="36" y="71"/>
                    <a:pt x="36" y="71"/>
                    <a:pt x="0" y="141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24" name="Freeform 19"/>
            <p:cNvSpPr>
              <a:spLocks/>
            </p:cNvSpPr>
            <p:nvPr/>
          </p:nvSpPr>
          <p:spPr bwMode="auto">
            <a:xfrm>
              <a:off x="3438525" y="2466975"/>
              <a:ext cx="1912938" cy="136525"/>
            </a:xfrm>
            <a:custGeom>
              <a:avLst/>
              <a:gdLst>
                <a:gd name="T0" fmla="*/ 0 w 1984"/>
                <a:gd name="T1" fmla="*/ 0 h 141"/>
                <a:gd name="T2" fmla="*/ 51102 w 1984"/>
                <a:gd name="T3" fmla="*/ 68747 h 141"/>
                <a:gd name="T4" fmla="*/ 956469 w 1984"/>
                <a:gd name="T5" fmla="*/ 68747 h 141"/>
                <a:gd name="T6" fmla="*/ 1861836 w 1984"/>
                <a:gd name="T7" fmla="*/ 68747 h 141"/>
                <a:gd name="T8" fmla="*/ 1912938 w 1984"/>
                <a:gd name="T9" fmla="*/ 136525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84" h="141">
                  <a:moveTo>
                    <a:pt x="0" y="0"/>
                  </a:moveTo>
                  <a:cubicBezTo>
                    <a:pt x="36" y="71"/>
                    <a:pt x="36" y="71"/>
                    <a:pt x="53" y="71"/>
                  </a:cubicBezTo>
                  <a:cubicBezTo>
                    <a:pt x="71" y="71"/>
                    <a:pt x="71" y="71"/>
                    <a:pt x="992" y="71"/>
                  </a:cubicBezTo>
                  <a:cubicBezTo>
                    <a:pt x="1913" y="71"/>
                    <a:pt x="1913" y="71"/>
                    <a:pt x="1931" y="71"/>
                  </a:cubicBezTo>
                  <a:cubicBezTo>
                    <a:pt x="1949" y="71"/>
                    <a:pt x="1949" y="71"/>
                    <a:pt x="1984" y="141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25" name="Rectangle 20"/>
            <p:cNvSpPr>
              <a:spLocks noChangeArrowheads="1"/>
            </p:cNvSpPr>
            <p:nvPr/>
          </p:nvSpPr>
          <p:spPr bwMode="auto">
            <a:xfrm>
              <a:off x="7011988" y="1509713"/>
              <a:ext cx="7778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26" name="Freeform 21"/>
            <p:cNvSpPr>
              <a:spLocks/>
            </p:cNvSpPr>
            <p:nvPr/>
          </p:nvSpPr>
          <p:spPr bwMode="auto">
            <a:xfrm>
              <a:off x="3681413" y="2697163"/>
              <a:ext cx="57150" cy="115887"/>
            </a:xfrm>
            <a:custGeom>
              <a:avLst/>
              <a:gdLst>
                <a:gd name="T0" fmla="*/ 57150 w 36"/>
                <a:gd name="T1" fmla="*/ 115887 h 73"/>
                <a:gd name="T2" fmla="*/ 38100 w 36"/>
                <a:gd name="T3" fmla="*/ 0 h 73"/>
                <a:gd name="T4" fmla="*/ 0 w 36"/>
                <a:gd name="T5" fmla="*/ 115887 h 73"/>
                <a:gd name="T6" fmla="*/ 38100 w 36"/>
                <a:gd name="T7" fmla="*/ 115887 h 73"/>
                <a:gd name="T8" fmla="*/ 57150 w 36"/>
                <a:gd name="T9" fmla="*/ 11588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73">
                  <a:moveTo>
                    <a:pt x="36" y="73"/>
                  </a:moveTo>
                  <a:lnTo>
                    <a:pt x="24" y="0"/>
                  </a:lnTo>
                  <a:lnTo>
                    <a:pt x="0" y="73"/>
                  </a:lnTo>
                  <a:lnTo>
                    <a:pt x="24" y="73"/>
                  </a:lnTo>
                  <a:lnTo>
                    <a:pt x="36" y="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27" name="Freeform 22"/>
            <p:cNvSpPr>
              <a:spLocks/>
            </p:cNvSpPr>
            <p:nvPr/>
          </p:nvSpPr>
          <p:spPr bwMode="auto">
            <a:xfrm>
              <a:off x="3295650" y="2813050"/>
              <a:ext cx="423863" cy="271463"/>
            </a:xfrm>
            <a:custGeom>
              <a:avLst/>
              <a:gdLst>
                <a:gd name="T0" fmla="*/ 0 w 267"/>
                <a:gd name="T1" fmla="*/ 271463 h 171"/>
                <a:gd name="T2" fmla="*/ 423863 w 267"/>
                <a:gd name="T3" fmla="*/ 271463 h 171"/>
                <a:gd name="T4" fmla="*/ 423863 w 267"/>
                <a:gd name="T5" fmla="*/ 0 h 1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7" h="171">
                  <a:moveTo>
                    <a:pt x="0" y="171"/>
                  </a:moveTo>
                  <a:lnTo>
                    <a:pt x="267" y="171"/>
                  </a:lnTo>
                  <a:lnTo>
                    <a:pt x="2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28" name="Rectangle 23"/>
            <p:cNvSpPr>
              <a:spLocks noChangeArrowheads="1"/>
            </p:cNvSpPr>
            <p:nvPr/>
          </p:nvSpPr>
          <p:spPr bwMode="auto">
            <a:xfrm>
              <a:off x="4787900" y="2684463"/>
              <a:ext cx="1081088" cy="21272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</a:pPr>
              <a:r>
                <a:rPr kumimoji="0" lang="en-US" altLang="ko-KR" sz="1400" b="1">
                  <a:solidFill>
                    <a:srgbClr val="000000"/>
                  </a:solidFill>
                  <a:latin typeface="Times-Roman" charset="0"/>
                </a:rPr>
                <a:t>Magnitude</a:t>
              </a:r>
              <a:endParaRPr kumimoji="0" lang="en-US" altLang="ko-KR" sz="2400" b="1">
                <a:latin typeface="Times New Roman" pitchFamily="18" charset="0"/>
              </a:endParaRPr>
            </a:p>
          </p:txBody>
        </p:sp>
        <p:sp>
          <p:nvSpPr>
            <p:cNvPr id="21529" name="Rectangle 24"/>
            <p:cNvSpPr>
              <a:spLocks noChangeArrowheads="1"/>
            </p:cNvSpPr>
            <p:nvPr/>
          </p:nvSpPr>
          <p:spPr bwMode="auto">
            <a:xfrm>
              <a:off x="2771775" y="3000375"/>
              <a:ext cx="460375" cy="212725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</a:pPr>
              <a:r>
                <a:rPr kumimoji="0" lang="en-US" altLang="ko-KR" sz="1400">
                  <a:solidFill>
                    <a:srgbClr val="000000"/>
                  </a:solidFill>
                  <a:latin typeface="Times-Roman" charset="0"/>
                </a:rPr>
                <a:t>MSB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</p:grpSp>
      <p:sp>
        <p:nvSpPr>
          <p:cNvPr id="21530" name="Rectangle 25"/>
          <p:cNvSpPr>
            <a:spLocks noChangeArrowheads="1"/>
          </p:cNvSpPr>
          <p:nvPr/>
        </p:nvSpPr>
        <p:spPr bwMode="auto">
          <a:xfrm>
            <a:off x="611188" y="1484784"/>
            <a:ext cx="1908175" cy="2444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600">
                <a:solidFill>
                  <a:srgbClr val="000000"/>
                </a:solidFill>
                <a:latin typeface="Helvetica" pitchFamily="34" charset="0"/>
              </a:rPr>
              <a:t>(a) Unsigned number</a:t>
            </a:r>
            <a:endParaRPr kumimoji="0" lang="en-US" altLang="ko-KR" sz="2400">
              <a:latin typeface="Times New Roman" pitchFamily="18" charset="0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1104"/>
              </p:ext>
            </p:extLst>
          </p:nvPr>
        </p:nvGraphicFramePr>
        <p:xfrm>
          <a:off x="6084168" y="1981416"/>
          <a:ext cx="2050691" cy="357159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95174"/>
                <a:gridCol w="755517"/>
              </a:tblGrid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</a:p>
        </p:txBody>
      </p:sp>
      <p:sp>
        <p:nvSpPr>
          <p:cNvPr id="21552" name="Rectangle 47"/>
          <p:cNvSpPr>
            <a:spLocks noChangeArrowheads="1"/>
          </p:cNvSpPr>
          <p:nvPr/>
        </p:nvSpPr>
        <p:spPr bwMode="auto">
          <a:xfrm>
            <a:off x="611188" y="1412776"/>
            <a:ext cx="1682750" cy="2444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en-US" altLang="ko-KR" sz="1600" dirty="0">
                <a:solidFill>
                  <a:srgbClr val="000000"/>
                </a:solidFill>
                <a:latin typeface="Helvetica" pitchFamily="34" charset="0"/>
              </a:rPr>
              <a:t>(b) Signed number</a:t>
            </a:r>
            <a:endParaRPr kumimoji="0" lang="en-US" altLang="ko-KR" sz="2400" dirty="0">
              <a:latin typeface="Times New Roman" pitchFamily="18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57200" y="2060848"/>
            <a:ext cx="5008563" cy="2262188"/>
            <a:chOff x="2260600" y="3975100"/>
            <a:chExt cx="5008563" cy="2262188"/>
          </a:xfrm>
        </p:grpSpPr>
        <p:sp>
          <p:nvSpPr>
            <p:cNvPr id="21507" name="Rectangle 60"/>
            <p:cNvSpPr>
              <a:spLocks noChangeArrowheads="1"/>
            </p:cNvSpPr>
            <p:nvPr/>
          </p:nvSpPr>
          <p:spPr bwMode="auto">
            <a:xfrm>
              <a:off x="3382963" y="4316413"/>
              <a:ext cx="38862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31" name="Rectangle 26"/>
            <p:cNvSpPr>
              <a:spLocks noChangeArrowheads="1"/>
            </p:cNvSpPr>
            <p:nvPr/>
          </p:nvSpPr>
          <p:spPr bwMode="auto">
            <a:xfrm>
              <a:off x="3519488" y="3975100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400" i="1">
                  <a:solidFill>
                    <a:srgbClr val="000000"/>
                  </a:solidFill>
                  <a:latin typeface="Times-Roman" charset="0"/>
                </a:rPr>
                <a:t>b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32" name="Rectangle 27"/>
            <p:cNvSpPr>
              <a:spLocks noChangeArrowheads="1"/>
            </p:cNvSpPr>
            <p:nvPr/>
          </p:nvSpPr>
          <p:spPr bwMode="auto">
            <a:xfrm>
              <a:off x="3613150" y="4060825"/>
              <a:ext cx="777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 i="1">
                  <a:solidFill>
                    <a:srgbClr val="000000"/>
                  </a:solidFill>
                  <a:latin typeface="Times-Roman" charset="0"/>
                </a:rPr>
                <a:t>n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33" name="Rectangle 28"/>
            <p:cNvSpPr>
              <a:spLocks noChangeArrowheads="1"/>
            </p:cNvSpPr>
            <p:nvPr/>
          </p:nvSpPr>
          <p:spPr bwMode="auto">
            <a:xfrm>
              <a:off x="3816350" y="4060825"/>
              <a:ext cx="777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34" name="Freeform 29"/>
            <p:cNvSpPr>
              <a:spLocks/>
            </p:cNvSpPr>
            <p:nvPr/>
          </p:nvSpPr>
          <p:spPr bwMode="auto">
            <a:xfrm>
              <a:off x="5186363" y="4579938"/>
              <a:ext cx="38100" cy="39687"/>
            </a:xfrm>
            <a:custGeom>
              <a:avLst/>
              <a:gdLst>
                <a:gd name="T0" fmla="*/ 0 w 40"/>
                <a:gd name="T1" fmla="*/ 16867 h 40"/>
                <a:gd name="T2" fmla="*/ 0 w 40"/>
                <a:gd name="T3" fmla="*/ 22820 h 40"/>
                <a:gd name="T4" fmla="*/ 20955 w 40"/>
                <a:gd name="T5" fmla="*/ 0 h 40"/>
                <a:gd name="T6" fmla="*/ 16193 w 40"/>
                <a:gd name="T7" fmla="*/ 0 h 40"/>
                <a:gd name="T8" fmla="*/ 38100 w 40"/>
                <a:gd name="T9" fmla="*/ 22820 h 40"/>
                <a:gd name="T10" fmla="*/ 38100 w 40"/>
                <a:gd name="T11" fmla="*/ 16867 h 40"/>
                <a:gd name="T12" fmla="*/ 16193 w 40"/>
                <a:gd name="T13" fmla="*/ 39687 h 40"/>
                <a:gd name="T14" fmla="*/ 16193 w 40"/>
                <a:gd name="T15" fmla="*/ 39687 h 40"/>
                <a:gd name="T16" fmla="*/ 20955 w 40"/>
                <a:gd name="T17" fmla="*/ 39687 h 40"/>
                <a:gd name="T18" fmla="*/ 0 w 40"/>
                <a:gd name="T19" fmla="*/ 1686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40">
                  <a:moveTo>
                    <a:pt x="0" y="17"/>
                  </a:moveTo>
                  <a:cubicBezTo>
                    <a:pt x="0" y="17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22" y="0"/>
                    <a:pt x="17" y="0"/>
                    <a:pt x="17" y="0"/>
                  </a:cubicBezTo>
                  <a:cubicBezTo>
                    <a:pt x="30" y="0"/>
                    <a:pt x="40" y="10"/>
                    <a:pt x="40" y="23"/>
                  </a:cubicBezTo>
                  <a:cubicBezTo>
                    <a:pt x="40" y="23"/>
                    <a:pt x="40" y="17"/>
                    <a:pt x="40" y="17"/>
                  </a:cubicBezTo>
                  <a:cubicBezTo>
                    <a:pt x="40" y="30"/>
                    <a:pt x="30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22" y="40"/>
                    <a:pt x="22" y="40"/>
                  </a:cubicBezTo>
                  <a:cubicBezTo>
                    <a:pt x="10" y="40"/>
                    <a:pt x="0" y="30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35" name="Freeform 30"/>
            <p:cNvSpPr>
              <a:spLocks/>
            </p:cNvSpPr>
            <p:nvPr/>
          </p:nvSpPr>
          <p:spPr bwMode="auto">
            <a:xfrm>
              <a:off x="5340350" y="4579938"/>
              <a:ext cx="38100" cy="39687"/>
            </a:xfrm>
            <a:custGeom>
              <a:avLst/>
              <a:gdLst>
                <a:gd name="T0" fmla="*/ 0 w 40"/>
                <a:gd name="T1" fmla="*/ 16867 h 40"/>
                <a:gd name="T2" fmla="*/ 0 w 40"/>
                <a:gd name="T3" fmla="*/ 22820 h 40"/>
                <a:gd name="T4" fmla="*/ 20955 w 40"/>
                <a:gd name="T5" fmla="*/ 0 h 40"/>
                <a:gd name="T6" fmla="*/ 16193 w 40"/>
                <a:gd name="T7" fmla="*/ 0 h 40"/>
                <a:gd name="T8" fmla="*/ 38100 w 40"/>
                <a:gd name="T9" fmla="*/ 22820 h 40"/>
                <a:gd name="T10" fmla="*/ 38100 w 40"/>
                <a:gd name="T11" fmla="*/ 16867 h 40"/>
                <a:gd name="T12" fmla="*/ 16193 w 40"/>
                <a:gd name="T13" fmla="*/ 39687 h 40"/>
                <a:gd name="T14" fmla="*/ 16193 w 40"/>
                <a:gd name="T15" fmla="*/ 39687 h 40"/>
                <a:gd name="T16" fmla="*/ 20955 w 40"/>
                <a:gd name="T17" fmla="*/ 39687 h 40"/>
                <a:gd name="T18" fmla="*/ 0 w 40"/>
                <a:gd name="T19" fmla="*/ 1686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40">
                  <a:moveTo>
                    <a:pt x="0" y="17"/>
                  </a:moveTo>
                  <a:cubicBezTo>
                    <a:pt x="0" y="17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22" y="0"/>
                    <a:pt x="17" y="0"/>
                    <a:pt x="17" y="0"/>
                  </a:cubicBezTo>
                  <a:cubicBezTo>
                    <a:pt x="30" y="0"/>
                    <a:pt x="40" y="10"/>
                    <a:pt x="40" y="23"/>
                  </a:cubicBezTo>
                  <a:cubicBezTo>
                    <a:pt x="40" y="23"/>
                    <a:pt x="40" y="17"/>
                    <a:pt x="40" y="17"/>
                  </a:cubicBezTo>
                  <a:cubicBezTo>
                    <a:pt x="40" y="30"/>
                    <a:pt x="30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22" y="40"/>
                    <a:pt x="22" y="40"/>
                  </a:cubicBezTo>
                  <a:cubicBezTo>
                    <a:pt x="10" y="40"/>
                    <a:pt x="0" y="30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36" name="Freeform 31"/>
            <p:cNvSpPr>
              <a:spLocks/>
            </p:cNvSpPr>
            <p:nvPr/>
          </p:nvSpPr>
          <p:spPr bwMode="auto">
            <a:xfrm>
              <a:off x="5494338" y="4579938"/>
              <a:ext cx="39687" cy="39687"/>
            </a:xfrm>
            <a:custGeom>
              <a:avLst/>
              <a:gdLst>
                <a:gd name="T0" fmla="*/ 0 w 40"/>
                <a:gd name="T1" fmla="*/ 16867 h 40"/>
                <a:gd name="T2" fmla="*/ 0 w 40"/>
                <a:gd name="T3" fmla="*/ 22820 h 40"/>
                <a:gd name="T4" fmla="*/ 21828 w 40"/>
                <a:gd name="T5" fmla="*/ 0 h 40"/>
                <a:gd name="T6" fmla="*/ 16867 w 40"/>
                <a:gd name="T7" fmla="*/ 0 h 40"/>
                <a:gd name="T8" fmla="*/ 39687 w 40"/>
                <a:gd name="T9" fmla="*/ 22820 h 40"/>
                <a:gd name="T10" fmla="*/ 39687 w 40"/>
                <a:gd name="T11" fmla="*/ 16867 h 40"/>
                <a:gd name="T12" fmla="*/ 16867 w 40"/>
                <a:gd name="T13" fmla="*/ 39687 h 40"/>
                <a:gd name="T14" fmla="*/ 16867 w 40"/>
                <a:gd name="T15" fmla="*/ 39687 h 40"/>
                <a:gd name="T16" fmla="*/ 21828 w 40"/>
                <a:gd name="T17" fmla="*/ 39687 h 40"/>
                <a:gd name="T18" fmla="*/ 0 w 40"/>
                <a:gd name="T19" fmla="*/ 1686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40">
                  <a:moveTo>
                    <a:pt x="0" y="17"/>
                  </a:moveTo>
                  <a:cubicBezTo>
                    <a:pt x="0" y="17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22" y="0"/>
                    <a:pt x="17" y="0"/>
                    <a:pt x="17" y="0"/>
                  </a:cubicBezTo>
                  <a:cubicBezTo>
                    <a:pt x="30" y="0"/>
                    <a:pt x="40" y="10"/>
                    <a:pt x="40" y="23"/>
                  </a:cubicBezTo>
                  <a:cubicBezTo>
                    <a:pt x="40" y="23"/>
                    <a:pt x="40" y="17"/>
                    <a:pt x="40" y="17"/>
                  </a:cubicBezTo>
                  <a:cubicBezTo>
                    <a:pt x="40" y="30"/>
                    <a:pt x="30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22" y="40"/>
                    <a:pt x="22" y="40"/>
                  </a:cubicBezTo>
                  <a:cubicBezTo>
                    <a:pt x="10" y="40"/>
                    <a:pt x="0" y="30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37" name="Rectangle 32"/>
            <p:cNvSpPr>
              <a:spLocks noChangeArrowheads="1"/>
            </p:cNvSpPr>
            <p:nvPr/>
          </p:nvSpPr>
          <p:spPr bwMode="auto">
            <a:xfrm>
              <a:off x="3430588" y="4329113"/>
              <a:ext cx="558800" cy="54133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38" name="Rectangle 33"/>
            <p:cNvSpPr>
              <a:spLocks noChangeArrowheads="1"/>
            </p:cNvSpPr>
            <p:nvPr/>
          </p:nvSpPr>
          <p:spPr bwMode="auto">
            <a:xfrm>
              <a:off x="4530725" y="4329113"/>
              <a:ext cx="1639888" cy="54133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39" name="Rectangle 34"/>
            <p:cNvSpPr>
              <a:spLocks noChangeArrowheads="1"/>
            </p:cNvSpPr>
            <p:nvPr/>
          </p:nvSpPr>
          <p:spPr bwMode="auto">
            <a:xfrm>
              <a:off x="6170613" y="4329113"/>
              <a:ext cx="558800" cy="54133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40" name="Rectangle 35"/>
            <p:cNvSpPr>
              <a:spLocks noChangeArrowheads="1"/>
            </p:cNvSpPr>
            <p:nvPr/>
          </p:nvSpPr>
          <p:spPr bwMode="auto">
            <a:xfrm>
              <a:off x="6729413" y="4329113"/>
              <a:ext cx="539750" cy="54133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41" name="Rectangle 36"/>
            <p:cNvSpPr>
              <a:spLocks noChangeArrowheads="1"/>
            </p:cNvSpPr>
            <p:nvPr/>
          </p:nvSpPr>
          <p:spPr bwMode="auto">
            <a:xfrm>
              <a:off x="3714750" y="4060825"/>
              <a:ext cx="777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>
                  <a:solidFill>
                    <a:srgbClr val="000000"/>
                  </a:solidFill>
                  <a:latin typeface="Times-Roman" charset="0"/>
                </a:rPr>
                <a:t>–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42" name="Rectangle 37"/>
            <p:cNvSpPr>
              <a:spLocks noChangeArrowheads="1"/>
            </p:cNvSpPr>
            <p:nvPr/>
          </p:nvSpPr>
          <p:spPr bwMode="auto">
            <a:xfrm>
              <a:off x="6372225" y="3975100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400" i="1">
                  <a:solidFill>
                    <a:srgbClr val="000000"/>
                  </a:solidFill>
                  <a:latin typeface="Times-Roman" charset="0"/>
                </a:rPr>
                <a:t>b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43" name="Rectangle 38"/>
            <p:cNvSpPr>
              <a:spLocks noChangeArrowheads="1"/>
            </p:cNvSpPr>
            <p:nvPr/>
          </p:nvSpPr>
          <p:spPr bwMode="auto">
            <a:xfrm>
              <a:off x="6464300" y="4060825"/>
              <a:ext cx="777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44" name="Rectangle 39"/>
            <p:cNvSpPr>
              <a:spLocks noChangeArrowheads="1"/>
            </p:cNvSpPr>
            <p:nvPr/>
          </p:nvSpPr>
          <p:spPr bwMode="auto">
            <a:xfrm>
              <a:off x="6918325" y="3975100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400" i="1">
                  <a:solidFill>
                    <a:srgbClr val="000000"/>
                  </a:solidFill>
                  <a:latin typeface="Times-Roman" charset="0"/>
                </a:rPr>
                <a:t>b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45" name="Freeform 40"/>
            <p:cNvSpPr>
              <a:spLocks/>
            </p:cNvSpPr>
            <p:nvPr/>
          </p:nvSpPr>
          <p:spPr bwMode="auto">
            <a:xfrm>
              <a:off x="3986213" y="5014913"/>
              <a:ext cx="1639887" cy="136525"/>
            </a:xfrm>
            <a:custGeom>
              <a:avLst/>
              <a:gdLst>
                <a:gd name="T0" fmla="*/ 0 w 1701"/>
                <a:gd name="T1" fmla="*/ 0 h 142"/>
                <a:gd name="T2" fmla="*/ 51096 w 1701"/>
                <a:gd name="T3" fmla="*/ 68263 h 142"/>
                <a:gd name="T4" fmla="*/ 820426 w 1701"/>
                <a:gd name="T5" fmla="*/ 68263 h 142"/>
                <a:gd name="T6" fmla="*/ 1588791 w 1701"/>
                <a:gd name="T7" fmla="*/ 68263 h 142"/>
                <a:gd name="T8" fmla="*/ 1639887 w 1701"/>
                <a:gd name="T9" fmla="*/ 136525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01" h="142">
                  <a:moveTo>
                    <a:pt x="0" y="0"/>
                  </a:moveTo>
                  <a:cubicBezTo>
                    <a:pt x="36" y="71"/>
                    <a:pt x="36" y="71"/>
                    <a:pt x="53" y="71"/>
                  </a:cubicBezTo>
                  <a:cubicBezTo>
                    <a:pt x="71" y="71"/>
                    <a:pt x="71" y="71"/>
                    <a:pt x="851" y="71"/>
                  </a:cubicBezTo>
                  <a:cubicBezTo>
                    <a:pt x="1630" y="71"/>
                    <a:pt x="1630" y="71"/>
                    <a:pt x="1648" y="71"/>
                  </a:cubicBezTo>
                  <a:cubicBezTo>
                    <a:pt x="1666" y="71"/>
                    <a:pt x="1666" y="71"/>
                    <a:pt x="1701" y="142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46" name="Rectangle 41"/>
            <p:cNvSpPr>
              <a:spLocks noChangeArrowheads="1"/>
            </p:cNvSpPr>
            <p:nvPr/>
          </p:nvSpPr>
          <p:spPr bwMode="auto">
            <a:xfrm>
              <a:off x="7011988" y="4060825"/>
              <a:ext cx="7778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47" name="Freeform 42"/>
            <p:cNvSpPr>
              <a:spLocks/>
            </p:cNvSpPr>
            <p:nvPr/>
          </p:nvSpPr>
          <p:spPr bwMode="auto">
            <a:xfrm>
              <a:off x="3681413" y="5045075"/>
              <a:ext cx="57150" cy="115888"/>
            </a:xfrm>
            <a:custGeom>
              <a:avLst/>
              <a:gdLst>
                <a:gd name="T0" fmla="*/ 57150 w 36"/>
                <a:gd name="T1" fmla="*/ 115888 h 73"/>
                <a:gd name="T2" fmla="*/ 38100 w 36"/>
                <a:gd name="T3" fmla="*/ 0 h 73"/>
                <a:gd name="T4" fmla="*/ 0 w 36"/>
                <a:gd name="T5" fmla="*/ 115888 h 73"/>
                <a:gd name="T6" fmla="*/ 38100 w 36"/>
                <a:gd name="T7" fmla="*/ 115888 h 73"/>
                <a:gd name="T8" fmla="*/ 57150 w 36"/>
                <a:gd name="T9" fmla="*/ 115888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73">
                  <a:moveTo>
                    <a:pt x="36" y="73"/>
                  </a:moveTo>
                  <a:lnTo>
                    <a:pt x="24" y="0"/>
                  </a:lnTo>
                  <a:lnTo>
                    <a:pt x="0" y="73"/>
                  </a:lnTo>
                  <a:lnTo>
                    <a:pt x="24" y="73"/>
                  </a:lnTo>
                  <a:lnTo>
                    <a:pt x="36" y="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48" name="Freeform 43"/>
            <p:cNvSpPr>
              <a:spLocks/>
            </p:cNvSpPr>
            <p:nvPr/>
          </p:nvSpPr>
          <p:spPr bwMode="auto">
            <a:xfrm>
              <a:off x="3295650" y="5160963"/>
              <a:ext cx="423863" cy="269875"/>
            </a:xfrm>
            <a:custGeom>
              <a:avLst/>
              <a:gdLst>
                <a:gd name="T0" fmla="*/ 0 w 267"/>
                <a:gd name="T1" fmla="*/ 269875 h 170"/>
                <a:gd name="T2" fmla="*/ 423863 w 267"/>
                <a:gd name="T3" fmla="*/ 269875 h 170"/>
                <a:gd name="T4" fmla="*/ 423863 w 267"/>
                <a:gd name="T5" fmla="*/ 0 h 1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7" h="170">
                  <a:moveTo>
                    <a:pt x="0" y="170"/>
                  </a:moveTo>
                  <a:lnTo>
                    <a:pt x="267" y="170"/>
                  </a:lnTo>
                  <a:lnTo>
                    <a:pt x="2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49" name="Rectangle 44"/>
            <p:cNvSpPr>
              <a:spLocks noChangeArrowheads="1"/>
            </p:cNvSpPr>
            <p:nvPr/>
          </p:nvSpPr>
          <p:spPr bwMode="auto">
            <a:xfrm>
              <a:off x="5076825" y="5219700"/>
              <a:ext cx="1050925" cy="21272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</a:pPr>
              <a:r>
                <a:rPr kumimoji="0" lang="en-US" altLang="ko-KR" sz="1400" b="1">
                  <a:solidFill>
                    <a:srgbClr val="000000"/>
                  </a:solidFill>
                  <a:latin typeface="Times-Roman" charset="0"/>
                </a:rPr>
                <a:t>Magnitude</a:t>
              </a:r>
              <a:endParaRPr kumimoji="0" lang="en-US" altLang="ko-KR" sz="2400" b="1">
                <a:latin typeface="Times New Roman" pitchFamily="18" charset="0"/>
              </a:endParaRPr>
            </a:p>
          </p:txBody>
        </p:sp>
        <p:sp>
          <p:nvSpPr>
            <p:cNvPr id="21550" name="Rectangle 45"/>
            <p:cNvSpPr>
              <a:spLocks noChangeArrowheads="1"/>
            </p:cNvSpPr>
            <p:nvPr/>
          </p:nvSpPr>
          <p:spPr bwMode="auto">
            <a:xfrm>
              <a:off x="2700338" y="5324475"/>
              <a:ext cx="596900" cy="244475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</a:pPr>
              <a:r>
                <a:rPr kumimoji="0" lang="en-US" altLang="ko-KR" sz="1600" b="1">
                  <a:solidFill>
                    <a:srgbClr val="000000"/>
                  </a:solidFill>
                  <a:latin typeface="Times-Roman" charset="0"/>
                </a:rPr>
                <a:t>Sign</a:t>
              </a:r>
              <a:endParaRPr kumimoji="0" lang="en-US" altLang="ko-KR" sz="1600" b="1">
                <a:latin typeface="Times New Roman" pitchFamily="18" charset="0"/>
              </a:endParaRPr>
            </a:p>
          </p:txBody>
        </p:sp>
        <p:sp>
          <p:nvSpPr>
            <p:cNvPr id="21551" name="Rectangle 46"/>
            <p:cNvSpPr>
              <a:spLocks noChangeArrowheads="1"/>
            </p:cNvSpPr>
            <p:nvPr/>
          </p:nvSpPr>
          <p:spPr bwMode="auto">
            <a:xfrm>
              <a:off x="3989388" y="4329113"/>
              <a:ext cx="541337" cy="54133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53" name="Rectangle 48"/>
            <p:cNvSpPr>
              <a:spLocks noChangeArrowheads="1"/>
            </p:cNvSpPr>
            <p:nvPr/>
          </p:nvSpPr>
          <p:spPr bwMode="auto">
            <a:xfrm>
              <a:off x="4067175" y="3975100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400" i="1">
                  <a:solidFill>
                    <a:srgbClr val="000000"/>
                  </a:solidFill>
                  <a:latin typeface="Times-Roman" charset="0"/>
                </a:rPr>
                <a:t>b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54" name="Rectangle 49"/>
            <p:cNvSpPr>
              <a:spLocks noChangeArrowheads="1"/>
            </p:cNvSpPr>
            <p:nvPr/>
          </p:nvSpPr>
          <p:spPr bwMode="auto">
            <a:xfrm>
              <a:off x="4160838" y="4060825"/>
              <a:ext cx="7778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 i="1">
                  <a:solidFill>
                    <a:srgbClr val="000000"/>
                  </a:solidFill>
                  <a:latin typeface="Times-Roman" charset="0"/>
                </a:rPr>
                <a:t>n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55" name="Rectangle 50"/>
            <p:cNvSpPr>
              <a:spLocks noChangeArrowheads="1"/>
            </p:cNvSpPr>
            <p:nvPr/>
          </p:nvSpPr>
          <p:spPr bwMode="auto">
            <a:xfrm>
              <a:off x="4364038" y="4060825"/>
              <a:ext cx="7778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>
                  <a:solidFill>
                    <a:srgbClr val="000000"/>
                  </a:solidFill>
                  <a:latin typeface="Times-Roman" charset="0"/>
                </a:rPr>
                <a:t>2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56" name="Freeform 51"/>
            <p:cNvSpPr>
              <a:spLocks/>
            </p:cNvSpPr>
            <p:nvPr/>
          </p:nvSpPr>
          <p:spPr bwMode="auto">
            <a:xfrm>
              <a:off x="5624513" y="5014913"/>
              <a:ext cx="1641475" cy="136525"/>
            </a:xfrm>
            <a:custGeom>
              <a:avLst/>
              <a:gdLst>
                <a:gd name="T0" fmla="*/ 1641475 w 1701"/>
                <a:gd name="T1" fmla="*/ 0 h 142"/>
                <a:gd name="T2" fmla="*/ 1590330 w 1701"/>
                <a:gd name="T3" fmla="*/ 68263 h 142"/>
                <a:gd name="T4" fmla="*/ 820255 w 1701"/>
                <a:gd name="T5" fmla="*/ 68263 h 142"/>
                <a:gd name="T6" fmla="*/ 51145 w 1701"/>
                <a:gd name="T7" fmla="*/ 68263 h 142"/>
                <a:gd name="T8" fmla="*/ 0 w 1701"/>
                <a:gd name="T9" fmla="*/ 136525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01" h="142">
                  <a:moveTo>
                    <a:pt x="1701" y="0"/>
                  </a:moveTo>
                  <a:cubicBezTo>
                    <a:pt x="1665" y="71"/>
                    <a:pt x="1665" y="71"/>
                    <a:pt x="1648" y="71"/>
                  </a:cubicBezTo>
                  <a:cubicBezTo>
                    <a:pt x="1630" y="71"/>
                    <a:pt x="1630" y="71"/>
                    <a:pt x="850" y="71"/>
                  </a:cubicBezTo>
                  <a:cubicBezTo>
                    <a:pt x="71" y="71"/>
                    <a:pt x="71" y="71"/>
                    <a:pt x="53" y="71"/>
                  </a:cubicBezTo>
                  <a:cubicBezTo>
                    <a:pt x="35" y="71"/>
                    <a:pt x="35" y="71"/>
                    <a:pt x="0" y="142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57" name="Rectangle 52"/>
            <p:cNvSpPr>
              <a:spLocks noChangeArrowheads="1"/>
            </p:cNvSpPr>
            <p:nvPr/>
          </p:nvSpPr>
          <p:spPr bwMode="auto">
            <a:xfrm>
              <a:off x="4262438" y="4060825"/>
              <a:ext cx="7778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100">
                  <a:solidFill>
                    <a:srgbClr val="000000"/>
                  </a:solidFill>
                  <a:latin typeface="Times-Roman" charset="0"/>
                </a:rPr>
                <a:t>–</a:t>
              </a:r>
              <a:endParaRPr kumimoji="0" lang="en-US" altLang="ko-KR" sz="2400">
                <a:latin typeface="Times New Roman" pitchFamily="18" charset="0"/>
              </a:endParaRPr>
            </a:p>
          </p:txBody>
        </p:sp>
        <p:sp>
          <p:nvSpPr>
            <p:cNvPr id="21558" name="Rectangle 53"/>
            <p:cNvSpPr>
              <a:spLocks noChangeArrowheads="1"/>
            </p:cNvSpPr>
            <p:nvPr/>
          </p:nvSpPr>
          <p:spPr bwMode="auto">
            <a:xfrm>
              <a:off x="2268538" y="5688013"/>
              <a:ext cx="1143000" cy="244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</a:pPr>
              <a:r>
                <a:rPr kumimoji="0" lang="en-US" altLang="ko-KR" sz="1600" b="1">
                  <a:solidFill>
                    <a:srgbClr val="000000"/>
                  </a:solidFill>
                  <a:latin typeface="Times-Roman" charset="0"/>
                </a:rPr>
                <a:t>0 denotes</a:t>
              </a:r>
              <a:endParaRPr kumimoji="0" lang="en-US" altLang="ko-KR" sz="1600" b="1">
                <a:latin typeface="Times New Roman" pitchFamily="18" charset="0"/>
              </a:endParaRPr>
            </a:p>
          </p:txBody>
        </p:sp>
        <p:sp>
          <p:nvSpPr>
            <p:cNvPr id="21559" name="Rectangle 54"/>
            <p:cNvSpPr>
              <a:spLocks noChangeArrowheads="1"/>
            </p:cNvSpPr>
            <p:nvPr/>
          </p:nvSpPr>
          <p:spPr bwMode="auto">
            <a:xfrm>
              <a:off x="2260600" y="5992813"/>
              <a:ext cx="1150938" cy="244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</a:pPr>
              <a:r>
                <a:rPr kumimoji="0" lang="en-US" altLang="ko-KR" sz="1600" b="1" dirty="0">
                  <a:solidFill>
                    <a:srgbClr val="000000"/>
                  </a:solidFill>
                  <a:latin typeface="Times-Roman" charset="0"/>
                </a:rPr>
                <a:t>1 denotes</a:t>
              </a:r>
              <a:endParaRPr kumimoji="0" lang="en-US" altLang="ko-KR" sz="1600" b="1" dirty="0">
                <a:latin typeface="Times New Roman" pitchFamily="18" charset="0"/>
              </a:endParaRPr>
            </a:p>
          </p:txBody>
        </p:sp>
        <p:sp>
          <p:nvSpPr>
            <p:cNvPr id="21560" name="Rectangle 55"/>
            <p:cNvSpPr>
              <a:spLocks noChangeArrowheads="1"/>
            </p:cNvSpPr>
            <p:nvPr/>
          </p:nvSpPr>
          <p:spPr bwMode="auto">
            <a:xfrm>
              <a:off x="3459163" y="5688013"/>
              <a:ext cx="119062" cy="244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600" b="1">
                  <a:solidFill>
                    <a:srgbClr val="000000"/>
                  </a:solidFill>
                  <a:latin typeface="Times-Roman" charset="0"/>
                </a:rPr>
                <a:t>+</a:t>
              </a:r>
              <a:endParaRPr kumimoji="0" lang="en-US" altLang="ko-KR" sz="1600" b="1">
                <a:latin typeface="Times New Roman" pitchFamily="18" charset="0"/>
              </a:endParaRPr>
            </a:p>
          </p:txBody>
        </p:sp>
        <p:sp>
          <p:nvSpPr>
            <p:cNvPr id="21561" name="Freeform 56"/>
            <p:cNvSpPr>
              <a:spLocks/>
            </p:cNvSpPr>
            <p:nvPr/>
          </p:nvSpPr>
          <p:spPr bwMode="auto">
            <a:xfrm>
              <a:off x="4240213" y="5257800"/>
              <a:ext cx="39687" cy="115888"/>
            </a:xfrm>
            <a:custGeom>
              <a:avLst/>
              <a:gdLst>
                <a:gd name="T0" fmla="*/ 39687 w 25"/>
                <a:gd name="T1" fmla="*/ 115888 h 73"/>
                <a:gd name="T2" fmla="*/ 20637 w 25"/>
                <a:gd name="T3" fmla="*/ 0 h 73"/>
                <a:gd name="T4" fmla="*/ 0 w 25"/>
                <a:gd name="T5" fmla="*/ 115888 h 73"/>
                <a:gd name="T6" fmla="*/ 20637 w 25"/>
                <a:gd name="T7" fmla="*/ 115888 h 73"/>
                <a:gd name="T8" fmla="*/ 39687 w 25"/>
                <a:gd name="T9" fmla="*/ 115888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73">
                  <a:moveTo>
                    <a:pt x="25" y="73"/>
                  </a:moveTo>
                  <a:lnTo>
                    <a:pt x="13" y="0"/>
                  </a:lnTo>
                  <a:lnTo>
                    <a:pt x="0" y="73"/>
                  </a:lnTo>
                  <a:lnTo>
                    <a:pt x="13" y="73"/>
                  </a:lnTo>
                  <a:lnTo>
                    <a:pt x="25" y="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62" name="Line 57"/>
            <p:cNvSpPr>
              <a:spLocks noChangeShapeType="1"/>
            </p:cNvSpPr>
            <p:nvPr/>
          </p:nvSpPr>
          <p:spPr bwMode="auto">
            <a:xfrm flipV="1">
              <a:off x="4260850" y="5373688"/>
              <a:ext cx="1588" cy="2508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63" name="Rectangle 58"/>
            <p:cNvSpPr>
              <a:spLocks noChangeArrowheads="1"/>
            </p:cNvSpPr>
            <p:nvPr/>
          </p:nvSpPr>
          <p:spPr bwMode="auto">
            <a:xfrm>
              <a:off x="3459163" y="5992813"/>
              <a:ext cx="112712" cy="244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latinLnBrk="0">
                <a:spcBef>
                  <a:spcPct val="0"/>
                </a:spcBef>
              </a:pPr>
              <a:r>
                <a:rPr kumimoji="0" lang="en-US" altLang="ko-KR" sz="1600" b="1">
                  <a:solidFill>
                    <a:srgbClr val="000000"/>
                  </a:solidFill>
                  <a:latin typeface="Times-Roman" charset="0"/>
                </a:rPr>
                <a:t>–</a:t>
              </a:r>
              <a:endParaRPr kumimoji="0" lang="en-US" altLang="ko-KR" sz="1600" b="1">
                <a:latin typeface="Times New Roman" pitchFamily="18" charset="0"/>
              </a:endParaRPr>
            </a:p>
          </p:txBody>
        </p:sp>
        <p:sp>
          <p:nvSpPr>
            <p:cNvPr id="21564" name="Rectangle 59"/>
            <p:cNvSpPr>
              <a:spLocks noChangeArrowheads="1"/>
            </p:cNvSpPr>
            <p:nvPr/>
          </p:nvSpPr>
          <p:spPr bwMode="auto">
            <a:xfrm>
              <a:off x="3995738" y="5651500"/>
              <a:ext cx="496887" cy="212725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</a:pPr>
              <a:r>
                <a:rPr kumimoji="0" lang="en-US" altLang="ko-KR" sz="1400" b="1">
                  <a:solidFill>
                    <a:srgbClr val="000000"/>
                  </a:solidFill>
                  <a:latin typeface="Times-Roman" charset="0"/>
                </a:rPr>
                <a:t>MSB</a:t>
              </a:r>
              <a:endParaRPr kumimoji="0" lang="en-US" altLang="ko-KR" sz="2400" b="1">
                <a:latin typeface="Times New Roman" pitchFamily="18" charset="0"/>
              </a:endParaRPr>
            </a:p>
          </p:txBody>
        </p:sp>
      </p:grpSp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661721"/>
              </p:ext>
            </p:extLst>
          </p:nvPr>
        </p:nvGraphicFramePr>
        <p:xfrm>
          <a:off x="6084168" y="1981416"/>
          <a:ext cx="2050691" cy="357159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95174"/>
                <a:gridCol w="755517"/>
              </a:tblGrid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-4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-3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3333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  <a:endParaRPr lang="ko-KR" altLang="en-US" dirty="0">
                        <a:solidFill>
                          <a:srgbClr val="3333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85702" y="1546917"/>
            <a:ext cx="1847622" cy="369332"/>
          </a:xfrm>
          <a:prstGeom prst="rect">
            <a:avLst/>
          </a:prstGeom>
          <a:solidFill>
            <a:srgbClr val="EDF0AE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2’s Complement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5581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</a:p>
        </p:txBody>
      </p:sp>
      <p:graphicFrame>
        <p:nvGraphicFramePr>
          <p:cNvPr id="2253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449661"/>
              </p:ext>
            </p:extLst>
          </p:nvPr>
        </p:nvGraphicFramePr>
        <p:xfrm>
          <a:off x="7092280" y="1340768"/>
          <a:ext cx="15843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Equation" r:id="rId3" imgW="787058" imgH="203112" progId="Equation.3">
                  <p:embed/>
                </p:oleObj>
              </mc:Choice>
              <mc:Fallback>
                <p:oleObj name="Equation" r:id="rId3" imgW="7870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1340768"/>
                        <a:ext cx="1584325" cy="40798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Line 29"/>
          <p:cNvSpPr>
            <a:spLocks noChangeShapeType="1"/>
          </p:cNvSpPr>
          <p:nvPr/>
        </p:nvSpPr>
        <p:spPr bwMode="auto">
          <a:xfrm>
            <a:off x="755650" y="2852738"/>
            <a:ext cx="0" cy="10715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535" name="Line 35"/>
          <p:cNvSpPr>
            <a:spLocks noChangeShapeType="1"/>
          </p:cNvSpPr>
          <p:nvPr/>
        </p:nvSpPr>
        <p:spPr bwMode="auto">
          <a:xfrm>
            <a:off x="7667625" y="2852738"/>
            <a:ext cx="0" cy="3603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536" name="Line 115"/>
          <p:cNvSpPr>
            <a:spLocks noChangeShapeType="1"/>
          </p:cNvSpPr>
          <p:nvPr/>
        </p:nvSpPr>
        <p:spPr bwMode="auto">
          <a:xfrm>
            <a:off x="1439863" y="2852738"/>
            <a:ext cx="13684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537" name="Line 116"/>
          <p:cNvSpPr>
            <a:spLocks noChangeShapeType="1"/>
          </p:cNvSpPr>
          <p:nvPr/>
        </p:nvSpPr>
        <p:spPr bwMode="auto">
          <a:xfrm>
            <a:off x="755650" y="3924300"/>
            <a:ext cx="0" cy="23495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538" name="Line 117"/>
          <p:cNvSpPr>
            <a:spLocks noChangeShapeType="1"/>
          </p:cNvSpPr>
          <p:nvPr/>
        </p:nvSpPr>
        <p:spPr bwMode="auto">
          <a:xfrm>
            <a:off x="2808288" y="2852738"/>
            <a:ext cx="6508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539" name="Line 119"/>
          <p:cNvSpPr>
            <a:spLocks noChangeShapeType="1"/>
          </p:cNvSpPr>
          <p:nvPr/>
        </p:nvSpPr>
        <p:spPr bwMode="auto">
          <a:xfrm>
            <a:off x="3459163" y="2852738"/>
            <a:ext cx="4208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540" name="Line 122"/>
          <p:cNvSpPr>
            <a:spLocks noChangeShapeType="1"/>
          </p:cNvSpPr>
          <p:nvPr/>
        </p:nvSpPr>
        <p:spPr bwMode="auto">
          <a:xfrm>
            <a:off x="7667625" y="3213100"/>
            <a:ext cx="0" cy="711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541" name="Line 131"/>
          <p:cNvSpPr>
            <a:spLocks noChangeShapeType="1"/>
          </p:cNvSpPr>
          <p:nvPr/>
        </p:nvSpPr>
        <p:spPr bwMode="auto">
          <a:xfrm>
            <a:off x="7667625" y="3924300"/>
            <a:ext cx="0" cy="23495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543" name="Text Box 257"/>
          <p:cNvSpPr txBox="1">
            <a:spLocks noChangeArrowheads="1"/>
          </p:cNvSpPr>
          <p:nvPr/>
        </p:nvSpPr>
        <p:spPr bwMode="auto">
          <a:xfrm>
            <a:off x="467544" y="1371600"/>
            <a:ext cx="63246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/>
              <a:t>2’s complement representation for </a:t>
            </a:r>
            <a:r>
              <a:rPr lang="en-US" altLang="ko-KR" dirty="0" smtClean="0"/>
              <a:t>negative numbers</a:t>
            </a:r>
            <a:endParaRPr lang="en-US" altLang="ko-KR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279320"/>
              </p:ext>
            </p:extLst>
          </p:nvPr>
        </p:nvGraphicFramePr>
        <p:xfrm>
          <a:off x="467544" y="1919157"/>
          <a:ext cx="1800200" cy="439016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8072"/>
                <a:gridCol w="1152128"/>
              </a:tblGrid>
              <a:tr h="10182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+N</a:t>
                      </a:r>
                      <a:endParaRPr lang="ko-KR" alt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integers</a:t>
                      </a:r>
                      <a:endParaRPr lang="ko-KR" alt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4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4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4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4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+3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4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4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+5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4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+6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4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+7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4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1" name="표 4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9282995"/>
                  </p:ext>
                </p:extLst>
              </p:nvPr>
            </p:nvGraphicFramePr>
            <p:xfrm>
              <a:off x="2411761" y="1916832"/>
              <a:ext cx="6336703" cy="43789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626707"/>
                    <a:gridCol w="1903332"/>
                    <a:gridCol w="1903332"/>
                    <a:gridCol w="1903332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-N</a:t>
                          </a:r>
                          <a:endParaRPr lang="ko-KR" altLang="en-US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 grid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Negative integers</a:t>
                          </a:r>
                          <a:endParaRPr lang="ko-KR" altLang="en-US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</a:tr>
                  <a:tr h="637272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Sign and magnitude</a:t>
                          </a:r>
                          <a:endParaRPr lang="ko-KR" altLang="en-US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2’s complement </a:t>
                          </a: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i="1" smtClean="0">
                                        <a:solidFill>
                                          <a:srgbClr val="3333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rgbClr val="3333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solidFill>
                                          <a:srgbClr val="3333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baseline="30000" dirty="0">
                            <a:solidFill>
                              <a:srgbClr val="3333FF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1’s complement </a:t>
                          </a: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ko-KR" alt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1111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-2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1110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-3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1101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-4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1100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-5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1011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-6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1010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-7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1001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-8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1000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1" name="표 4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9282995"/>
                  </p:ext>
                </p:extLst>
              </p:nvPr>
            </p:nvGraphicFramePr>
            <p:xfrm>
              <a:off x="2411761" y="1916832"/>
              <a:ext cx="6336703" cy="43789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626707"/>
                    <a:gridCol w="1903332"/>
                    <a:gridCol w="1903332"/>
                    <a:gridCol w="1903332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-N</a:t>
                          </a:r>
                          <a:endParaRPr lang="ko-KR" altLang="en-US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 grid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Negative integers</a:t>
                          </a:r>
                          <a:endParaRPr lang="ko-KR" altLang="en-US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</a:tr>
                  <a:tr h="67056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Sign and magnitude</a:t>
                          </a:r>
                          <a:endParaRPr lang="ko-KR" altLang="en-US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0">
                          <a:blip r:embed="rId5"/>
                          <a:stretch>
                            <a:fillRect l="-133654" t="-60000" r="-101282" b="-51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0">
                          <a:blip r:embed="rId5"/>
                          <a:stretch>
                            <a:fillRect l="-232907" t="-60000" r="-958" b="-51181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1111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-2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1110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-3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1101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-4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1100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-5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1101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1011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-6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1010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-7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1111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1001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-8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rgbClr val="3333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1000</a:t>
                          </a:r>
                          <a:endParaRPr lang="ko-KR" altLang="en-US" dirty="0">
                            <a:solidFill>
                              <a:srgbClr val="3333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-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4858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</a:p>
        </p:txBody>
      </p:sp>
      <p:graphicFrame>
        <p:nvGraphicFramePr>
          <p:cNvPr id="23555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97853962"/>
              </p:ext>
            </p:extLst>
          </p:nvPr>
        </p:nvGraphicFramePr>
        <p:xfrm>
          <a:off x="4211960" y="3526074"/>
          <a:ext cx="208915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3" name="Equation" r:id="rId3" imgW="1041400" imgH="685800" progId="Equation.3">
                  <p:embed/>
                </p:oleObj>
              </mc:Choice>
              <mc:Fallback>
                <p:oleObj name="Equation" r:id="rId3" imgW="10414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526074"/>
                        <a:ext cx="2089150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557" name="Text Box 14"/>
              <p:cNvSpPr txBox="1">
                <a:spLocks noChangeArrowheads="1"/>
              </p:cNvSpPr>
              <p:nvPr/>
            </p:nvSpPr>
            <p:spPr bwMode="auto">
              <a:xfrm>
                <a:off x="990600" y="1412776"/>
                <a:ext cx="6324600" cy="36933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/>
                <a:r>
                  <a:rPr lang="en-US" altLang="ko-KR" dirty="0" smtClean="0"/>
                  <a:t>1’s complement representation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/>
                  <a:t>for </a:t>
                </a:r>
                <a:r>
                  <a:rPr lang="en-US" altLang="ko-KR" dirty="0" smtClean="0"/>
                  <a:t>the given number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altLang="ko-KR" dirty="0"/>
              </a:p>
            </p:txBody>
          </p:sp>
        </mc:Choice>
        <mc:Fallback xmlns="">
          <p:sp>
            <p:nvSpPr>
              <p:cNvPr id="23557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1412776"/>
                <a:ext cx="632460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868" t="-10000" b="-26667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59" name="Text Box 16"/>
              <p:cNvSpPr txBox="1">
                <a:spLocks noChangeArrowheads="1"/>
              </p:cNvSpPr>
              <p:nvPr/>
            </p:nvSpPr>
            <p:spPr bwMode="auto">
              <a:xfrm>
                <a:off x="1115616" y="2813119"/>
                <a:ext cx="5328592" cy="36933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/>
                <a:r>
                  <a:rPr lang="en-US" altLang="ko-KR" dirty="0" smtClean="0"/>
                  <a:t>Example: Find the 1’s complement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</a:rPr>
                      <m:t>010101</m:t>
                    </m:r>
                  </m:oMath>
                </a14:m>
                <a:r>
                  <a:rPr lang="en-US" altLang="ko-KR" dirty="0" smtClean="0"/>
                  <a:t>.</a:t>
                </a:r>
                <a:r>
                  <a:rPr lang="en-US" altLang="ko-KR" dirty="0" smtClean="0">
                    <a:solidFill>
                      <a:srgbClr val="3333FF"/>
                    </a:solidFill>
                  </a:rPr>
                  <a:t> </a:t>
                </a:r>
                <a:r>
                  <a:rPr lang="en-US" altLang="ko-KR" dirty="0" smtClean="0">
                    <a:solidFill>
                      <a:srgbClr val="3333FF"/>
                    </a:solidFill>
                    <a:latin typeface="굴림" pitchFamily="50" charset="-127"/>
                  </a:rPr>
                  <a:t> </a:t>
                </a:r>
                <a:endParaRPr lang="en-US" altLang="ko-KR" dirty="0">
                  <a:latin typeface="굴림" pitchFamily="50" charset="-127"/>
                </a:endParaRPr>
              </a:p>
            </p:txBody>
          </p:sp>
        </mc:Choice>
        <mc:Fallback xmlns="">
          <p:sp>
            <p:nvSpPr>
              <p:cNvPr id="23559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5616" y="2813119"/>
                <a:ext cx="532859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915" t="-6557" b="-26230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19860" y="2021235"/>
                <a:ext cx="2224327" cy="400110"/>
              </a:xfrm>
              <a:prstGeom prst="rect">
                <a:avLst/>
              </a:prstGeom>
              <a:solidFill>
                <a:srgbClr val="CCCCFF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ko-KR" altLang="en-US" sz="200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ko-KR" sz="2000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n-US" altLang="ko-KR" sz="2000" b="0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2000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2000" b="0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2000" b="0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ko-KR" sz="2000" b="0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ko-KR" sz="2000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ko-KR" sz="2000" b="0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2000" b="0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ko-KR" altLang="en-US" sz="2000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60" y="2021235"/>
                <a:ext cx="2224327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50620" y="3389559"/>
                <a:ext cx="26852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ko-KR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=6,  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=010101</m:t>
                      </m:r>
                    </m:oMath>
                  </m:oMathPara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620" y="3389559"/>
                <a:ext cx="268527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7" name="Text Box 14"/>
              <p:cNvSpPr txBox="1">
                <a:spLocks noChangeArrowheads="1"/>
              </p:cNvSpPr>
              <p:nvPr/>
            </p:nvSpPr>
            <p:spPr bwMode="auto">
              <a:xfrm>
                <a:off x="395536" y="1412776"/>
                <a:ext cx="6324600" cy="36933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/>
                <a:r>
                  <a:rPr lang="en-US" altLang="ko-KR" dirty="0" smtClean="0"/>
                  <a:t>2’s complement representation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/>
                  <a:t>for </a:t>
                </a:r>
                <a:r>
                  <a:rPr lang="en-US" altLang="ko-KR" dirty="0" smtClean="0"/>
                  <a:t>the given number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altLang="ko-KR" dirty="0"/>
              </a:p>
            </p:txBody>
          </p:sp>
        </mc:Choice>
        <mc:Fallback xmlns="">
          <p:sp>
            <p:nvSpPr>
              <p:cNvPr id="23557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412776"/>
                <a:ext cx="632460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868" t="-10000" b="-26667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59" name="Text Box 16"/>
              <p:cNvSpPr txBox="1">
                <a:spLocks noChangeArrowheads="1"/>
              </p:cNvSpPr>
              <p:nvPr/>
            </p:nvSpPr>
            <p:spPr bwMode="auto">
              <a:xfrm>
                <a:off x="1115616" y="3573518"/>
                <a:ext cx="5328592" cy="36933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/>
                <a:r>
                  <a:rPr lang="en-US" altLang="ko-KR" dirty="0" smtClean="0"/>
                  <a:t>Example: Find the 2’s complement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</a:rPr>
                      <m:t>010101</m:t>
                    </m:r>
                  </m:oMath>
                </a14:m>
                <a:r>
                  <a:rPr lang="en-US" altLang="ko-KR" dirty="0" smtClean="0"/>
                  <a:t>.</a:t>
                </a:r>
                <a:r>
                  <a:rPr lang="en-US" altLang="ko-KR" dirty="0" smtClean="0">
                    <a:solidFill>
                      <a:srgbClr val="3333FF"/>
                    </a:solidFill>
                  </a:rPr>
                  <a:t> </a:t>
                </a:r>
                <a:r>
                  <a:rPr lang="en-US" altLang="ko-KR" dirty="0" smtClean="0">
                    <a:solidFill>
                      <a:srgbClr val="3333FF"/>
                    </a:solidFill>
                    <a:latin typeface="굴림" pitchFamily="50" charset="-127"/>
                  </a:rPr>
                  <a:t> </a:t>
                </a:r>
                <a:endParaRPr lang="en-US" altLang="ko-KR" dirty="0">
                  <a:latin typeface="굴림" pitchFamily="50" charset="-127"/>
                </a:endParaRPr>
              </a:p>
            </p:txBody>
          </p:sp>
        </mc:Choice>
        <mc:Fallback xmlns="">
          <p:sp>
            <p:nvSpPr>
              <p:cNvPr id="23559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5616" y="3573518"/>
                <a:ext cx="532859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915" t="-6557" b="-26230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0552" y="2056763"/>
                <a:ext cx="4872616" cy="400110"/>
              </a:xfrm>
              <a:prstGeom prst="rect">
                <a:avLst/>
              </a:prstGeom>
              <a:solidFill>
                <a:srgbClr val="CCCCFF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2000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000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altLang="ko-KR" sz="2000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ko-K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2000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000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ko-KR" sz="2000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altLang="ko-KR" sz="2000" b="0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2000" b="0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ko-K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ko-KR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ko-K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ko-KR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ko-KR" sz="2000" b="0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+1=</m:t>
                      </m:r>
                      <m:acc>
                        <m:accPr>
                          <m:chr m:val="̅"/>
                          <m:ctrlPr>
                            <a:rPr lang="en-US" altLang="ko-K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ko-K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n-US" altLang="ko-KR" sz="2000" b="0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ko-KR" altLang="en-US" sz="2000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52" y="2056763"/>
                <a:ext cx="4872616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26684" y="4252070"/>
                <a:ext cx="26852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ko-KR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=6,  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=010101</m:t>
                      </m:r>
                    </m:oMath>
                  </m:oMathPara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684" y="4252070"/>
                <a:ext cx="26852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4544149" y="2636912"/>
            <a:ext cx="4173781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 smtClean="0"/>
              <a:t>2’s complement = </a:t>
            </a:r>
            <a:r>
              <a:rPr lang="en-US" altLang="ko-KR" dirty="0">
                <a:solidFill>
                  <a:srgbClr val="FF0000"/>
                </a:solidFill>
              </a:rPr>
              <a:t>1’s complement + </a:t>
            </a:r>
            <a:r>
              <a:rPr lang="en-US" altLang="ko-KR" dirty="0" smtClean="0">
                <a:solidFill>
                  <a:srgbClr val="FF0000"/>
                </a:solidFill>
              </a:rPr>
              <a:t>1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아래쪽 화살표 2"/>
          <p:cNvSpPr/>
          <p:nvPr/>
        </p:nvSpPr>
        <p:spPr bwMode="auto">
          <a:xfrm rot="10800000">
            <a:off x="4716016" y="2492896"/>
            <a:ext cx="419026" cy="216000"/>
          </a:xfrm>
          <a:prstGeom prst="downArrow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03648" y="4643844"/>
                <a:ext cx="5112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=1000000−010101=101011</m:t>
                      </m:r>
                    </m:oMath>
                  </m:oMathPara>
                </a14:m>
                <a:endParaRPr lang="en-US" altLang="ko-KR" b="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643844"/>
                <a:ext cx="511256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710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</a:p>
        </p:txBody>
      </p:sp>
      <p:graphicFrame>
        <p:nvGraphicFramePr>
          <p:cNvPr id="24580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162900756"/>
              </p:ext>
            </p:extLst>
          </p:nvPr>
        </p:nvGraphicFramePr>
        <p:xfrm>
          <a:off x="1692275" y="3189312"/>
          <a:ext cx="23034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7" name="Equation" r:id="rId3" imgW="952500" imgH="457200" progId="Equation.3">
                  <p:embed/>
                </p:oleObj>
              </mc:Choice>
              <mc:Fallback>
                <p:oleObj name="Equation" r:id="rId3" imgW="9525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189312"/>
                        <a:ext cx="23034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990600" y="2211412"/>
            <a:ext cx="6324600" cy="7794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Given a negative number by its 2’s complement,</a:t>
            </a:r>
          </a:p>
          <a:p>
            <a:pPr eaLnBrk="1" hangingPunct="1"/>
            <a:r>
              <a:rPr lang="en-US" altLang="ko-KR"/>
              <a:t> </a:t>
            </a:r>
            <a:r>
              <a:rPr lang="en-US" altLang="ko-KR">
                <a:sym typeface="Wingdings" pitchFamily="2" charset="2"/>
              </a:rPr>
              <a:t></a:t>
            </a:r>
            <a:r>
              <a:rPr lang="en-US" altLang="ko-KR"/>
              <a:t> To obtain the magnitude of the integer</a:t>
            </a:r>
          </a:p>
        </p:txBody>
      </p:sp>
      <p:sp>
        <p:nvSpPr>
          <p:cNvPr id="24582" name="Text Box 16"/>
          <p:cNvSpPr txBox="1">
            <a:spLocks noChangeArrowheads="1"/>
          </p:cNvSpPr>
          <p:nvPr/>
        </p:nvSpPr>
        <p:spPr bwMode="auto">
          <a:xfrm>
            <a:off x="4572394" y="3927499"/>
            <a:ext cx="3311525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/>
              <a:t>Taking 2’s complement of </a:t>
            </a:r>
            <a:r>
              <a:rPr lang="en-US" altLang="ko-KR" i="1" dirty="0"/>
              <a:t>N*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990600" y="1412776"/>
            <a:ext cx="63246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 smtClean="0"/>
              <a:t>2’s </a:t>
            </a:r>
            <a:r>
              <a:rPr lang="en-US" altLang="ko-KR" dirty="0"/>
              <a:t>complement representation for </a:t>
            </a:r>
            <a:r>
              <a:rPr lang="en-US" altLang="ko-KR" dirty="0" smtClean="0"/>
              <a:t>the negative numbers</a:t>
            </a:r>
            <a:endParaRPr lang="en-US" altLang="ko-K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68362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1.1 Digital Systems and Switching Circuits</a:t>
            </a:r>
          </a:p>
        </p:txBody>
      </p:sp>
      <p:sp>
        <p:nvSpPr>
          <p:cNvPr id="4099" name="Text Box 23"/>
          <p:cNvSpPr txBox="1">
            <a:spLocks noChangeArrowheads="1"/>
          </p:cNvSpPr>
          <p:nvPr/>
        </p:nvSpPr>
        <p:spPr bwMode="auto">
          <a:xfrm>
            <a:off x="838200" y="1484784"/>
            <a:ext cx="7239000" cy="1311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ko-KR" dirty="0">
                <a:latin typeface="굴림" pitchFamily="50" charset="-127"/>
              </a:rPr>
              <a:t> </a:t>
            </a:r>
            <a:r>
              <a:rPr lang="en-US" altLang="ko-KR" sz="2000" dirty="0"/>
              <a:t>Digital systems: computation, data processing, control,                   </a:t>
            </a:r>
          </a:p>
          <a:p>
            <a:pPr eaLnBrk="1" hangingPunct="1"/>
            <a:r>
              <a:rPr lang="en-US" altLang="ko-KR" sz="2000" dirty="0"/>
              <a:t>                             communication, measurement</a:t>
            </a:r>
          </a:p>
          <a:p>
            <a:pPr eaLnBrk="1" hangingPunct="1"/>
            <a:r>
              <a:rPr lang="en-US" altLang="ko-KR" sz="2000" dirty="0"/>
              <a:t>    - Accuracy, </a:t>
            </a:r>
            <a:r>
              <a:rPr lang="en-US" altLang="ko-KR" sz="2000" dirty="0" smtClean="0"/>
              <a:t>reliability</a:t>
            </a:r>
            <a:endParaRPr lang="en-US" altLang="ko-KR" dirty="0"/>
          </a:p>
        </p:txBody>
      </p:sp>
      <p:sp>
        <p:nvSpPr>
          <p:cNvPr id="4100" name="Text Box 25"/>
          <p:cNvSpPr txBox="1">
            <a:spLocks noChangeArrowheads="1"/>
          </p:cNvSpPr>
          <p:nvPr/>
        </p:nvSpPr>
        <p:spPr bwMode="auto">
          <a:xfrm>
            <a:off x="838200" y="2852936"/>
            <a:ext cx="7239000" cy="3597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ko-KR" sz="2000" dirty="0">
                <a:latin typeface="굴림" pitchFamily="50" charset="-127"/>
              </a:rPr>
              <a:t> </a:t>
            </a:r>
            <a:r>
              <a:rPr lang="en-US" altLang="ko-KR" sz="2000" dirty="0"/>
              <a:t>Analog – </a:t>
            </a:r>
            <a:r>
              <a:rPr lang="en-US" altLang="ko-KR" sz="2000" dirty="0">
                <a:solidFill>
                  <a:srgbClr val="FF3300"/>
                </a:solidFill>
              </a:rPr>
              <a:t>c</a:t>
            </a:r>
            <a:r>
              <a:rPr lang="en-US" altLang="ko-KR" sz="2000" dirty="0" smtClean="0">
                <a:solidFill>
                  <a:srgbClr val="FF3300"/>
                </a:solidFill>
              </a:rPr>
              <a:t>ontinuous</a:t>
            </a:r>
            <a:endParaRPr lang="en-US" altLang="ko-KR" sz="2000" dirty="0">
              <a:solidFill>
                <a:srgbClr val="FF3300"/>
              </a:solidFill>
            </a:endParaRPr>
          </a:p>
          <a:p>
            <a:pPr eaLnBrk="1" hangingPunct="1"/>
            <a:r>
              <a:rPr lang="en-US" altLang="ko-KR" sz="2000" dirty="0"/>
              <a:t>  - Natural </a:t>
            </a:r>
            <a:r>
              <a:rPr lang="en-US" altLang="ko-KR" sz="2000" dirty="0" smtClean="0"/>
              <a:t>phenomena</a:t>
            </a:r>
            <a:endParaRPr lang="en-US" altLang="ko-KR" sz="2000" dirty="0"/>
          </a:p>
          <a:p>
            <a:pPr eaLnBrk="1" hangingPunct="1"/>
            <a:r>
              <a:rPr lang="en-US" altLang="ko-KR" sz="2000" dirty="0"/>
              <a:t>    </a:t>
            </a:r>
            <a:r>
              <a:rPr lang="en-US" altLang="ko-KR" sz="2000" dirty="0" smtClean="0"/>
              <a:t>(pressure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temperature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speed</a:t>
            </a:r>
            <a:r>
              <a:rPr lang="en-US" altLang="ko-KR" sz="2000" dirty="0"/>
              <a:t>…)</a:t>
            </a:r>
          </a:p>
          <a:p>
            <a:pPr eaLnBrk="1" hangingPunct="1"/>
            <a:r>
              <a:rPr lang="en-US" altLang="ko-KR" sz="2000" dirty="0"/>
              <a:t>  - Difficulty in realizing, processing using electronics</a:t>
            </a:r>
          </a:p>
          <a:p>
            <a:pPr eaLnBrk="1" hangingPunct="1">
              <a:buFontTx/>
              <a:buChar char="•"/>
            </a:pPr>
            <a:r>
              <a:rPr lang="en-US" altLang="ko-KR" sz="2000" dirty="0"/>
              <a:t> Digital – </a:t>
            </a:r>
            <a:r>
              <a:rPr lang="en-US" altLang="ko-KR" sz="2000" dirty="0">
                <a:solidFill>
                  <a:srgbClr val="FF3300"/>
                </a:solidFill>
              </a:rPr>
              <a:t>d</a:t>
            </a:r>
            <a:r>
              <a:rPr lang="en-US" altLang="ko-KR" sz="2000" dirty="0" smtClean="0">
                <a:solidFill>
                  <a:srgbClr val="FF3300"/>
                </a:solidFill>
              </a:rPr>
              <a:t>iscrete</a:t>
            </a:r>
            <a:r>
              <a:rPr lang="en-US" altLang="ko-KR" sz="2000" dirty="0" smtClean="0"/>
              <a:t> </a:t>
            </a:r>
            <a:endParaRPr lang="en-US" altLang="ko-KR" sz="2000" dirty="0"/>
          </a:p>
          <a:p>
            <a:pPr eaLnBrk="1" hangingPunct="1"/>
            <a:r>
              <a:rPr lang="en-US" altLang="ko-KR" sz="2000" dirty="0"/>
              <a:t> - Binary </a:t>
            </a:r>
            <a:r>
              <a:rPr lang="en-US" altLang="ko-KR" sz="2000" dirty="0" smtClean="0"/>
              <a:t>digit </a:t>
            </a:r>
            <a:r>
              <a:rPr lang="en-US" altLang="ko-KR" sz="2000" dirty="0">
                <a:sym typeface="Wingdings" pitchFamily="2" charset="2"/>
              </a:rPr>
              <a:t> </a:t>
            </a:r>
            <a:r>
              <a:rPr lang="en-US" altLang="ko-KR" sz="2000" dirty="0" smtClean="0">
                <a:sym typeface="Wingdings" pitchFamily="2" charset="2"/>
              </a:rPr>
              <a:t>signal processing </a:t>
            </a:r>
            <a:r>
              <a:rPr lang="en-US" altLang="ko-KR" sz="2000" dirty="0">
                <a:sym typeface="Wingdings" pitchFamily="2" charset="2"/>
              </a:rPr>
              <a:t>as </a:t>
            </a:r>
            <a:r>
              <a:rPr lang="en-US" altLang="ko-KR" sz="2000" dirty="0" smtClean="0">
                <a:sym typeface="Wingdings" pitchFamily="2" charset="2"/>
              </a:rPr>
              <a:t>bit </a:t>
            </a:r>
            <a:r>
              <a:rPr lang="en-US" altLang="ko-KR" sz="2000" dirty="0">
                <a:sym typeface="Wingdings" pitchFamily="2" charset="2"/>
              </a:rPr>
              <a:t>unit</a:t>
            </a:r>
            <a:endParaRPr lang="en-US" altLang="ko-KR" sz="2000" dirty="0"/>
          </a:p>
          <a:p>
            <a:pPr eaLnBrk="1" hangingPunct="1"/>
            <a:r>
              <a:rPr lang="en-US" altLang="ko-KR" sz="2000" dirty="0"/>
              <a:t> - Easy in realizing, processing using electronics</a:t>
            </a:r>
          </a:p>
          <a:p>
            <a:pPr eaLnBrk="1" hangingPunct="1"/>
            <a:r>
              <a:rPr lang="en-US" altLang="ko-KR" sz="2000" dirty="0"/>
              <a:t> - High performance due to </a:t>
            </a:r>
            <a:r>
              <a:rPr lang="en-US" altLang="ko-KR" sz="2000" dirty="0" smtClean="0"/>
              <a:t>integrated circuit technology</a:t>
            </a:r>
            <a:endParaRPr lang="en-US" altLang="ko-K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</a:t>
            </a:r>
            <a:endParaRPr kumimoji="0" lang="en-US" altLang="ko-KR" sz="2800" smtClean="0">
              <a:solidFill>
                <a:srgbClr val="3333FF"/>
              </a:solidFill>
              <a:latin typeface="Arial Narrow" pitchFamily="34" charset="0"/>
            </a:endParaRPr>
          </a:p>
        </p:txBody>
      </p:sp>
      <p:grpSp>
        <p:nvGrpSpPr>
          <p:cNvPr id="26627" name="Group 18"/>
          <p:cNvGrpSpPr>
            <a:grpSpLocks/>
          </p:cNvGrpSpPr>
          <p:nvPr/>
        </p:nvGrpSpPr>
        <p:grpSpPr bwMode="auto">
          <a:xfrm>
            <a:off x="1828800" y="2074863"/>
            <a:ext cx="3235325" cy="1066800"/>
            <a:chOff x="757" y="832"/>
            <a:chExt cx="2242" cy="780"/>
          </a:xfrm>
        </p:grpSpPr>
        <p:graphicFrame>
          <p:nvGraphicFramePr>
            <p:cNvPr id="26641" name="Object 4"/>
            <p:cNvGraphicFramePr>
              <a:graphicFrameLocks noChangeAspect="1"/>
            </p:cNvGraphicFramePr>
            <p:nvPr/>
          </p:nvGraphicFramePr>
          <p:xfrm>
            <a:off x="757" y="832"/>
            <a:ext cx="276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60" name="Equation" r:id="rId3" imgW="241195" imgH="634725" progId="Equation.3">
                    <p:embed/>
                  </p:oleObj>
                </mc:Choice>
                <mc:Fallback>
                  <p:oleObj name="Equation" r:id="rId3" imgW="241195" imgH="634725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7" y="832"/>
                          <a:ext cx="276" cy="7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2" name="Object 6"/>
            <p:cNvGraphicFramePr>
              <a:graphicFrameLocks noChangeAspect="1"/>
            </p:cNvGraphicFramePr>
            <p:nvPr/>
          </p:nvGraphicFramePr>
          <p:xfrm>
            <a:off x="1306" y="832"/>
            <a:ext cx="406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61" name="Equation" r:id="rId5" imgW="355446" imgH="634725" progId="Equation.3">
                    <p:embed/>
                  </p:oleObj>
                </mc:Choice>
                <mc:Fallback>
                  <p:oleObj name="Equation" r:id="rId5" imgW="355446" imgH="63472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6" y="832"/>
                          <a:ext cx="406" cy="7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3" name="Text Box 14"/>
            <p:cNvSpPr txBox="1">
              <a:spLocks noChangeArrowheads="1"/>
            </p:cNvSpPr>
            <p:nvPr/>
          </p:nvSpPr>
          <p:spPr bwMode="auto">
            <a:xfrm>
              <a:off x="1837" y="1344"/>
              <a:ext cx="1162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(correct answer)</a:t>
              </a:r>
            </a:p>
          </p:txBody>
        </p:sp>
      </p:grpSp>
      <p:grpSp>
        <p:nvGrpSpPr>
          <p:cNvPr id="26628" name="Group 19"/>
          <p:cNvGrpSpPr>
            <a:grpSpLocks/>
          </p:cNvGrpSpPr>
          <p:nvPr/>
        </p:nvGrpSpPr>
        <p:grpSpPr bwMode="auto">
          <a:xfrm>
            <a:off x="1828800" y="3679825"/>
            <a:ext cx="6826250" cy="1262063"/>
            <a:chOff x="761" y="1694"/>
            <a:chExt cx="4492" cy="948"/>
          </a:xfrm>
        </p:grpSpPr>
        <p:graphicFrame>
          <p:nvGraphicFramePr>
            <p:cNvPr id="26637" name="Object 7"/>
            <p:cNvGraphicFramePr>
              <a:graphicFrameLocks noChangeAspect="1"/>
            </p:cNvGraphicFramePr>
            <p:nvPr/>
          </p:nvGraphicFramePr>
          <p:xfrm>
            <a:off x="761" y="1694"/>
            <a:ext cx="261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62" name="Equation" r:id="rId7" imgW="228501" imgH="431613" progId="Equation.3">
                    <p:embed/>
                  </p:oleObj>
                </mc:Choice>
                <mc:Fallback>
                  <p:oleObj name="Equation" r:id="rId7" imgW="228501" imgH="431613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1" y="1694"/>
                          <a:ext cx="261" cy="4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8" name="Object 8"/>
            <p:cNvGraphicFramePr>
              <a:graphicFrameLocks noChangeAspect="1"/>
            </p:cNvGraphicFramePr>
            <p:nvPr/>
          </p:nvGraphicFramePr>
          <p:xfrm>
            <a:off x="1306" y="1694"/>
            <a:ext cx="406" cy="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63" name="Equation" r:id="rId9" imgW="355446" imgH="634725" progId="Equation.3">
                    <p:embed/>
                  </p:oleObj>
                </mc:Choice>
                <mc:Fallback>
                  <p:oleObj name="Equation" r:id="rId9" imgW="355446" imgH="634725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6" y="1694"/>
                          <a:ext cx="406" cy="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 flipH="1">
              <a:off x="1759" y="23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2064" y="2160"/>
              <a:ext cx="3189" cy="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wrong answer because of </a:t>
              </a:r>
              <a:r>
                <a:rPr lang="en-US" altLang="ko-KR" b="1">
                  <a:solidFill>
                    <a:srgbClr val="FF0000"/>
                  </a:solidFill>
                  <a:latin typeface="Times New Roman" pitchFamily="18" charset="0"/>
                </a:rPr>
                <a:t>overflow</a:t>
              </a:r>
              <a:r>
                <a:rPr lang="en-US" altLang="ko-KR">
                  <a:latin typeface="Times New Roman" pitchFamily="18" charset="0"/>
                </a:rPr>
                <a:t> (+11</a:t>
              </a:r>
              <a:r>
                <a:rPr lang="en-US" altLang="ko-KR" baseline="-25000">
                  <a:latin typeface="Times New Roman" pitchFamily="18" charset="0"/>
                </a:rPr>
                <a:t>10</a:t>
              </a:r>
              <a:r>
                <a:rPr lang="en-US" altLang="ko-KR">
                  <a:latin typeface="Times New Roman" pitchFamily="18" charset="0"/>
                </a:rPr>
                <a:t> requires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5 bits including sign)</a:t>
              </a:r>
            </a:p>
          </p:txBody>
        </p:sp>
      </p:grpSp>
      <p:grpSp>
        <p:nvGrpSpPr>
          <p:cNvPr id="26629" name="Group 20"/>
          <p:cNvGrpSpPr>
            <a:grpSpLocks/>
          </p:cNvGrpSpPr>
          <p:nvPr/>
        </p:nvGrpSpPr>
        <p:grpSpPr bwMode="auto">
          <a:xfrm>
            <a:off x="1752600" y="5270500"/>
            <a:ext cx="3344863" cy="1071563"/>
            <a:chOff x="740" y="2969"/>
            <a:chExt cx="2199" cy="769"/>
          </a:xfrm>
        </p:grpSpPr>
        <p:graphicFrame>
          <p:nvGraphicFramePr>
            <p:cNvPr id="26634" name="Object 9"/>
            <p:cNvGraphicFramePr>
              <a:graphicFrameLocks noChangeAspect="1"/>
            </p:cNvGraphicFramePr>
            <p:nvPr/>
          </p:nvGraphicFramePr>
          <p:xfrm>
            <a:off x="740" y="2969"/>
            <a:ext cx="261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64" name="Equation" r:id="rId11" imgW="228501" imgH="431613" progId="Equation.3">
                    <p:embed/>
                  </p:oleObj>
                </mc:Choice>
                <mc:Fallback>
                  <p:oleObj name="Equation" r:id="rId11" imgW="228501" imgH="431613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" y="2969"/>
                          <a:ext cx="261" cy="4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5" name="Object 10"/>
            <p:cNvGraphicFramePr>
              <a:graphicFrameLocks noChangeAspect="1"/>
            </p:cNvGraphicFramePr>
            <p:nvPr/>
          </p:nvGraphicFramePr>
          <p:xfrm>
            <a:off x="1292" y="2976"/>
            <a:ext cx="391" cy="7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65" name="Equation" r:id="rId13" imgW="342751" imgH="622030" progId="Equation.3">
                    <p:embed/>
                  </p:oleObj>
                </mc:Choice>
                <mc:Fallback>
                  <p:oleObj name="Equation" r:id="rId13" imgW="342751" imgH="62203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2976"/>
                          <a:ext cx="391" cy="7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6" name="Text Box 17"/>
            <p:cNvSpPr txBox="1">
              <a:spLocks noChangeArrowheads="1"/>
            </p:cNvSpPr>
            <p:nvPr/>
          </p:nvSpPr>
          <p:spPr bwMode="auto">
            <a:xfrm>
              <a:off x="1837" y="3475"/>
              <a:ext cx="1102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(correct answer)</a:t>
              </a:r>
            </a:p>
          </p:txBody>
        </p:sp>
      </p:grpSp>
      <p:sp>
        <p:nvSpPr>
          <p:cNvPr id="26630" name="Text Box 24"/>
          <p:cNvSpPr txBox="1">
            <a:spLocks noChangeArrowheads="1"/>
          </p:cNvSpPr>
          <p:nvPr/>
        </p:nvSpPr>
        <p:spPr bwMode="auto">
          <a:xfrm>
            <a:off x="304800" y="2151063"/>
            <a:ext cx="106680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Case 1</a:t>
            </a:r>
          </a:p>
        </p:txBody>
      </p:sp>
      <p:sp>
        <p:nvSpPr>
          <p:cNvPr id="26631" name="Text Box 25"/>
          <p:cNvSpPr txBox="1">
            <a:spLocks noChangeArrowheads="1"/>
          </p:cNvSpPr>
          <p:nvPr/>
        </p:nvSpPr>
        <p:spPr bwMode="auto">
          <a:xfrm>
            <a:off x="304800" y="3762375"/>
            <a:ext cx="1143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Case 2</a:t>
            </a:r>
            <a:r>
              <a:rPr lang="en-US" altLang="ko-KR">
                <a:latin typeface="굴림" pitchFamily="50" charset="-127"/>
              </a:rPr>
              <a:t> </a:t>
            </a:r>
          </a:p>
        </p:txBody>
      </p:sp>
      <p:sp>
        <p:nvSpPr>
          <p:cNvPr id="26632" name="Text Box 26"/>
          <p:cNvSpPr txBox="1">
            <a:spLocks noChangeArrowheads="1"/>
          </p:cNvSpPr>
          <p:nvPr/>
        </p:nvSpPr>
        <p:spPr bwMode="auto">
          <a:xfrm>
            <a:off x="304800" y="5229225"/>
            <a:ext cx="1143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Case 3</a:t>
            </a:r>
            <a:r>
              <a:rPr lang="en-US" altLang="ko-KR">
                <a:latin typeface="굴림" pitchFamily="50" charset="-127"/>
              </a:rPr>
              <a:t> </a:t>
            </a:r>
          </a:p>
        </p:txBody>
      </p:sp>
      <p:sp>
        <p:nvSpPr>
          <p:cNvPr id="26633" name="Rectangle 29"/>
          <p:cNvSpPr>
            <a:spLocks noChangeArrowheads="1"/>
          </p:cNvSpPr>
          <p:nvPr/>
        </p:nvSpPr>
        <p:spPr bwMode="auto">
          <a:xfrm>
            <a:off x="304800" y="1373188"/>
            <a:ext cx="5946775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ko-KR" sz="2800">
                <a:solidFill>
                  <a:srgbClr val="006600"/>
                </a:solidFill>
              </a:rPr>
              <a:t>Addition of 2’s complement numbers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</a:t>
            </a:r>
            <a:endParaRPr kumimoji="0" lang="en-US" altLang="ko-KR" sz="2800" smtClean="0">
              <a:solidFill>
                <a:srgbClr val="3333FF"/>
              </a:solidFill>
              <a:latin typeface="Arial Narrow" pitchFamily="34" charset="0"/>
            </a:endParaRPr>
          </a:p>
        </p:txBody>
      </p:sp>
      <p:grpSp>
        <p:nvGrpSpPr>
          <p:cNvPr id="27651" name="Group 16"/>
          <p:cNvGrpSpPr>
            <a:grpSpLocks/>
          </p:cNvGrpSpPr>
          <p:nvPr/>
        </p:nvGrpSpPr>
        <p:grpSpPr bwMode="auto">
          <a:xfrm>
            <a:off x="1619250" y="2282825"/>
            <a:ext cx="6699250" cy="1335088"/>
            <a:chOff x="2686" y="2704"/>
            <a:chExt cx="4312" cy="987"/>
          </a:xfrm>
        </p:grpSpPr>
        <p:graphicFrame>
          <p:nvGraphicFramePr>
            <p:cNvPr id="27656" name="Object 17"/>
            <p:cNvGraphicFramePr>
              <a:graphicFrameLocks noChangeAspect="1"/>
            </p:cNvGraphicFramePr>
            <p:nvPr/>
          </p:nvGraphicFramePr>
          <p:xfrm>
            <a:off x="2686" y="2718"/>
            <a:ext cx="261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68" name="Equation" r:id="rId3" imgW="228501" imgH="431613" progId="Equation.3">
                    <p:embed/>
                  </p:oleObj>
                </mc:Choice>
                <mc:Fallback>
                  <p:oleObj name="Equation" r:id="rId3" imgW="228501" imgH="431613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6" y="2718"/>
                          <a:ext cx="261" cy="4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7" name="Object 18"/>
            <p:cNvGraphicFramePr>
              <a:graphicFrameLocks noChangeAspect="1"/>
            </p:cNvGraphicFramePr>
            <p:nvPr/>
          </p:nvGraphicFramePr>
          <p:xfrm>
            <a:off x="3152" y="2704"/>
            <a:ext cx="564" cy="7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69" name="Equation" r:id="rId5" imgW="495085" imgH="660113" progId="Equation.3">
                    <p:embed/>
                  </p:oleObj>
                </mc:Choice>
                <mc:Fallback>
                  <p:oleObj name="Equation" r:id="rId5" imgW="495085" imgH="660113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2704"/>
                          <a:ext cx="564" cy="7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8" name="Line 19"/>
            <p:cNvSpPr>
              <a:spLocks noChangeShapeType="1"/>
            </p:cNvSpPr>
            <p:nvPr/>
          </p:nvSpPr>
          <p:spPr bwMode="auto">
            <a:xfrm flipH="1">
              <a:off x="3742" y="3339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659" name="Text Box 20"/>
            <p:cNvSpPr txBox="1">
              <a:spLocks noChangeArrowheads="1"/>
            </p:cNvSpPr>
            <p:nvPr/>
          </p:nvSpPr>
          <p:spPr bwMode="auto">
            <a:xfrm>
              <a:off x="4092" y="3217"/>
              <a:ext cx="2906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correct answer when the carry from the sign bit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is ignored (this is </a:t>
              </a:r>
              <a:r>
                <a:rPr lang="en-US" altLang="ko-KR" i="1">
                  <a:latin typeface="Times New Roman" pitchFamily="18" charset="0"/>
                </a:rPr>
                <a:t>not</a:t>
              </a:r>
              <a:r>
                <a:rPr lang="en-US" altLang="ko-KR">
                  <a:latin typeface="Times New Roman" pitchFamily="18" charset="0"/>
                </a:rPr>
                <a:t> an overflow)</a:t>
              </a:r>
            </a:p>
          </p:txBody>
        </p:sp>
      </p:grpSp>
      <p:sp>
        <p:nvSpPr>
          <p:cNvPr id="27652" name="Text Box 24"/>
          <p:cNvSpPr txBox="1">
            <a:spLocks noChangeArrowheads="1"/>
          </p:cNvSpPr>
          <p:nvPr/>
        </p:nvSpPr>
        <p:spPr bwMode="auto">
          <a:xfrm>
            <a:off x="304800" y="2276475"/>
            <a:ext cx="12192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Case 4</a:t>
            </a:r>
            <a:r>
              <a:rPr lang="en-US" altLang="ko-KR">
                <a:latin typeface="굴림" pitchFamily="50" charset="-127"/>
              </a:rPr>
              <a:t> </a:t>
            </a:r>
          </a:p>
        </p:txBody>
      </p:sp>
      <p:sp>
        <p:nvSpPr>
          <p:cNvPr id="27653" name="Rectangle 25"/>
          <p:cNvSpPr>
            <a:spLocks noChangeArrowheads="1"/>
          </p:cNvSpPr>
          <p:nvPr/>
        </p:nvSpPr>
        <p:spPr bwMode="auto">
          <a:xfrm>
            <a:off x="304800" y="1373188"/>
            <a:ext cx="5946775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ko-KR" sz="2800">
                <a:solidFill>
                  <a:srgbClr val="006600"/>
                </a:solidFill>
              </a:rPr>
              <a:t>Addition of 2’s complement numbers</a:t>
            </a:r>
          </a:p>
        </p:txBody>
      </p:sp>
      <p:sp>
        <p:nvSpPr>
          <p:cNvPr id="27654" name="Text Box 26"/>
          <p:cNvSpPr txBox="1">
            <a:spLocks noChangeArrowheads="1"/>
          </p:cNvSpPr>
          <p:nvPr/>
        </p:nvSpPr>
        <p:spPr bwMode="auto">
          <a:xfrm>
            <a:off x="323850" y="3789363"/>
            <a:ext cx="121920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Proof</a:t>
            </a:r>
            <a:r>
              <a:rPr lang="en-US" altLang="ko-KR">
                <a:latin typeface="굴림" pitchFamily="50" charset="-127"/>
              </a:rPr>
              <a:t> </a:t>
            </a:r>
          </a:p>
        </p:txBody>
      </p:sp>
      <p:graphicFrame>
        <p:nvGraphicFramePr>
          <p:cNvPr id="27655" name="Object 29"/>
          <p:cNvGraphicFramePr>
            <a:graphicFrameLocks noChangeAspect="1"/>
          </p:cNvGraphicFramePr>
          <p:nvPr/>
        </p:nvGraphicFramePr>
        <p:xfrm>
          <a:off x="2166938" y="4346575"/>
          <a:ext cx="5597525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0" name="Equation" r:id="rId7" imgW="3162300" imgH="965200" progId="Equation.3">
                  <p:embed/>
                </p:oleObj>
              </mc:Choice>
              <mc:Fallback>
                <p:oleObj name="Equation" r:id="rId7" imgW="3162300" imgH="965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4346575"/>
                        <a:ext cx="5597525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  <a:endParaRPr kumimoji="0" lang="en-US" altLang="ko-KR" sz="2800" smtClean="0">
              <a:solidFill>
                <a:srgbClr val="3333FF"/>
              </a:solidFill>
              <a:latin typeface="Arial Narrow" pitchFamily="34" charset="0"/>
            </a:endParaRPr>
          </a:p>
        </p:txBody>
      </p:sp>
      <p:grpSp>
        <p:nvGrpSpPr>
          <p:cNvPr id="28675" name="Group 14"/>
          <p:cNvGrpSpPr>
            <a:grpSpLocks/>
          </p:cNvGrpSpPr>
          <p:nvPr/>
        </p:nvGrpSpPr>
        <p:grpSpPr bwMode="auto">
          <a:xfrm>
            <a:off x="1905000" y="2209800"/>
            <a:ext cx="6186488" cy="1281113"/>
            <a:chOff x="930" y="1383"/>
            <a:chExt cx="3897" cy="807"/>
          </a:xfrm>
        </p:grpSpPr>
        <p:graphicFrame>
          <p:nvGraphicFramePr>
            <p:cNvPr id="28680" name="Object 5"/>
            <p:cNvGraphicFramePr>
              <a:graphicFrameLocks noChangeAspect="1"/>
            </p:cNvGraphicFramePr>
            <p:nvPr/>
          </p:nvGraphicFramePr>
          <p:xfrm>
            <a:off x="930" y="1389"/>
            <a:ext cx="250" cy="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92" name="Equation" r:id="rId3" imgW="228501" imgH="634725" progId="Equation.3">
                    <p:embed/>
                  </p:oleObj>
                </mc:Choice>
                <mc:Fallback>
                  <p:oleObj name="Equation" r:id="rId3" imgW="228501" imgH="634725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1389"/>
                          <a:ext cx="250" cy="6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1" name="Object 6"/>
            <p:cNvGraphicFramePr>
              <a:graphicFrameLocks noChangeAspect="1"/>
            </p:cNvGraphicFramePr>
            <p:nvPr/>
          </p:nvGraphicFramePr>
          <p:xfrm>
            <a:off x="1337" y="1383"/>
            <a:ext cx="527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93" name="Equation" r:id="rId5" imgW="482391" imgH="660113" progId="Equation.3">
                    <p:embed/>
                  </p:oleObj>
                </mc:Choice>
                <mc:Fallback>
                  <p:oleObj name="Equation" r:id="rId5" imgW="482391" imgH="660113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7" y="1383"/>
                          <a:ext cx="527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82" name="Line 7"/>
            <p:cNvSpPr>
              <a:spLocks noChangeShapeType="1"/>
            </p:cNvSpPr>
            <p:nvPr/>
          </p:nvSpPr>
          <p:spPr bwMode="auto">
            <a:xfrm flipH="1">
              <a:off x="1839" y="1928"/>
              <a:ext cx="3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683" name="Text Box 8"/>
            <p:cNvSpPr txBox="1">
              <a:spLocks noChangeArrowheads="1"/>
            </p:cNvSpPr>
            <p:nvPr/>
          </p:nvSpPr>
          <p:spPr bwMode="auto">
            <a:xfrm>
              <a:off x="2131" y="1786"/>
              <a:ext cx="26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correct answer when the last carry is ignored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(this is </a:t>
              </a:r>
              <a:r>
                <a:rPr lang="en-US" altLang="ko-KR" i="1">
                  <a:latin typeface="Times New Roman" pitchFamily="18" charset="0"/>
                </a:rPr>
                <a:t>not</a:t>
              </a:r>
              <a:r>
                <a:rPr lang="en-US" altLang="ko-KR">
                  <a:latin typeface="Times New Roman" pitchFamily="18" charset="0"/>
                </a:rPr>
                <a:t> an overflow)</a:t>
              </a:r>
            </a:p>
          </p:txBody>
        </p:sp>
      </p:grpSp>
      <p:sp>
        <p:nvSpPr>
          <p:cNvPr id="28676" name="Text Box 16"/>
          <p:cNvSpPr txBox="1">
            <a:spLocks noChangeArrowheads="1"/>
          </p:cNvSpPr>
          <p:nvPr/>
        </p:nvSpPr>
        <p:spPr bwMode="auto">
          <a:xfrm>
            <a:off x="228600" y="2209800"/>
            <a:ext cx="152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Case 5</a:t>
            </a:r>
          </a:p>
        </p:txBody>
      </p:sp>
      <p:sp>
        <p:nvSpPr>
          <p:cNvPr id="28677" name="Rectangle 18"/>
          <p:cNvSpPr>
            <a:spLocks noChangeArrowheads="1"/>
          </p:cNvSpPr>
          <p:nvPr/>
        </p:nvSpPr>
        <p:spPr bwMode="auto">
          <a:xfrm>
            <a:off x="228600" y="1373188"/>
            <a:ext cx="5946775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ko-KR" sz="2800">
                <a:solidFill>
                  <a:srgbClr val="006600"/>
                </a:solidFill>
              </a:rPr>
              <a:t>Addition of 2’s complement numbers</a:t>
            </a:r>
          </a:p>
        </p:txBody>
      </p:sp>
      <p:sp>
        <p:nvSpPr>
          <p:cNvPr id="28678" name="Text Box 19"/>
          <p:cNvSpPr txBox="1">
            <a:spLocks noChangeArrowheads="1"/>
          </p:cNvSpPr>
          <p:nvPr/>
        </p:nvSpPr>
        <p:spPr bwMode="auto">
          <a:xfrm>
            <a:off x="323850" y="3789363"/>
            <a:ext cx="121920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Proof</a:t>
            </a:r>
            <a:r>
              <a:rPr lang="en-US" altLang="ko-KR">
                <a:latin typeface="굴림" pitchFamily="50" charset="-127"/>
              </a:rPr>
              <a:t> </a:t>
            </a:r>
          </a:p>
        </p:txBody>
      </p:sp>
      <p:graphicFrame>
        <p:nvGraphicFramePr>
          <p:cNvPr id="28679" name="Object 20"/>
          <p:cNvGraphicFramePr>
            <a:graphicFrameLocks noChangeAspect="1"/>
          </p:cNvGraphicFramePr>
          <p:nvPr/>
        </p:nvGraphicFramePr>
        <p:xfrm>
          <a:off x="1258888" y="4346575"/>
          <a:ext cx="6888162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4" name="Equation" r:id="rId7" imgW="3594100" imgH="965200" progId="Equation.3">
                  <p:embed/>
                </p:oleObj>
              </mc:Choice>
              <mc:Fallback>
                <p:oleObj name="Equation" r:id="rId7" imgW="3594100" imgH="965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346575"/>
                        <a:ext cx="6888162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  <a:endParaRPr kumimoji="0" lang="en-US" altLang="ko-KR" sz="2800" smtClean="0">
              <a:solidFill>
                <a:srgbClr val="3333FF"/>
              </a:solidFill>
              <a:latin typeface="Arial Narrow" pitchFamily="34" charset="0"/>
            </a:endParaRPr>
          </a:p>
        </p:txBody>
      </p:sp>
      <p:grpSp>
        <p:nvGrpSpPr>
          <p:cNvPr id="29699" name="Group 8"/>
          <p:cNvGrpSpPr>
            <a:grpSpLocks/>
          </p:cNvGrpSpPr>
          <p:nvPr/>
        </p:nvGrpSpPr>
        <p:grpSpPr bwMode="auto">
          <a:xfrm>
            <a:off x="1905000" y="2441575"/>
            <a:ext cx="5541963" cy="1281113"/>
            <a:chOff x="884" y="2148"/>
            <a:chExt cx="3491" cy="807"/>
          </a:xfrm>
        </p:grpSpPr>
        <p:graphicFrame>
          <p:nvGraphicFramePr>
            <p:cNvPr id="29702" name="Object 9"/>
            <p:cNvGraphicFramePr>
              <a:graphicFrameLocks noChangeAspect="1"/>
            </p:cNvGraphicFramePr>
            <p:nvPr/>
          </p:nvGraphicFramePr>
          <p:xfrm>
            <a:off x="884" y="2160"/>
            <a:ext cx="250" cy="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78" name="Equation" r:id="rId3" imgW="228501" imgH="431613" progId="Equation.3">
                    <p:embed/>
                  </p:oleObj>
                </mc:Choice>
                <mc:Fallback>
                  <p:oleObj name="Equation" r:id="rId3" imgW="228501" imgH="431613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160"/>
                          <a:ext cx="250" cy="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3" name="Object 10"/>
            <p:cNvGraphicFramePr>
              <a:graphicFrameLocks noChangeAspect="1"/>
            </p:cNvGraphicFramePr>
            <p:nvPr/>
          </p:nvGraphicFramePr>
          <p:xfrm>
            <a:off x="1330" y="2148"/>
            <a:ext cx="541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79" name="Equation" r:id="rId5" imgW="495085" imgH="660113" progId="Equation.3">
                    <p:embed/>
                  </p:oleObj>
                </mc:Choice>
                <mc:Fallback>
                  <p:oleObj name="Equation" r:id="rId5" imgW="495085" imgH="660113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0" y="2148"/>
                          <a:ext cx="541" cy="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04" name="Line 11"/>
            <p:cNvSpPr>
              <a:spLocks noChangeShapeType="1"/>
            </p:cNvSpPr>
            <p:nvPr/>
          </p:nvSpPr>
          <p:spPr bwMode="auto">
            <a:xfrm flipH="1">
              <a:off x="1839" y="2693"/>
              <a:ext cx="3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9705" name="Text Box 12"/>
            <p:cNvSpPr txBox="1">
              <a:spLocks noChangeArrowheads="1"/>
            </p:cNvSpPr>
            <p:nvPr/>
          </p:nvSpPr>
          <p:spPr bwMode="auto">
            <a:xfrm>
              <a:off x="2131" y="2551"/>
              <a:ext cx="22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dirty="0">
                  <a:latin typeface="Times New Roman" pitchFamily="18" charset="0"/>
                </a:rPr>
                <a:t>wrong answer because of </a:t>
              </a:r>
              <a:r>
                <a:rPr lang="en-US" altLang="ko-KR" b="1" dirty="0">
                  <a:solidFill>
                    <a:srgbClr val="FF0000"/>
                  </a:solidFill>
                  <a:latin typeface="Times New Roman" pitchFamily="18" charset="0"/>
                </a:rPr>
                <a:t>overflow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dirty="0">
                  <a:latin typeface="Times New Roman" pitchFamily="18" charset="0"/>
                </a:rPr>
                <a:t> (-11</a:t>
              </a:r>
              <a:r>
                <a:rPr lang="en-US" altLang="ko-KR" baseline="-25000" dirty="0">
                  <a:latin typeface="Times New Roman" pitchFamily="18" charset="0"/>
                </a:rPr>
                <a:t>10</a:t>
              </a:r>
              <a:r>
                <a:rPr lang="en-US" altLang="ko-KR" dirty="0">
                  <a:latin typeface="Times New Roman" pitchFamily="18" charset="0"/>
                </a:rPr>
                <a:t> requires 5 bits including sign)</a:t>
              </a:r>
            </a:p>
          </p:txBody>
        </p:sp>
      </p:grpSp>
      <p:sp>
        <p:nvSpPr>
          <p:cNvPr id="29700" name="Text Box 14"/>
          <p:cNvSpPr txBox="1">
            <a:spLocks noChangeArrowheads="1"/>
          </p:cNvSpPr>
          <p:nvPr/>
        </p:nvSpPr>
        <p:spPr bwMode="auto">
          <a:xfrm>
            <a:off x="239713" y="2420938"/>
            <a:ext cx="152400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Case 6</a:t>
            </a:r>
          </a:p>
        </p:txBody>
      </p:sp>
      <p:sp>
        <p:nvSpPr>
          <p:cNvPr id="29701" name="Rectangle 15"/>
          <p:cNvSpPr>
            <a:spLocks noChangeArrowheads="1"/>
          </p:cNvSpPr>
          <p:nvPr/>
        </p:nvSpPr>
        <p:spPr bwMode="auto">
          <a:xfrm>
            <a:off x="228600" y="1373188"/>
            <a:ext cx="5946775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ko-KR" sz="2800">
                <a:solidFill>
                  <a:srgbClr val="006600"/>
                </a:solidFill>
              </a:rPr>
              <a:t>Addition of 2’s complement numbers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  <a:endParaRPr kumimoji="0" lang="en-US" altLang="ko-KR" sz="2800" smtClean="0">
              <a:solidFill>
                <a:srgbClr val="3333FF"/>
              </a:solidFill>
              <a:latin typeface="Arial Narrow" pitchFamily="34" charset="0"/>
            </a:endParaRPr>
          </a:p>
        </p:txBody>
      </p:sp>
      <p:grpSp>
        <p:nvGrpSpPr>
          <p:cNvPr id="30723" name="Group 19"/>
          <p:cNvGrpSpPr>
            <a:grpSpLocks/>
          </p:cNvGrpSpPr>
          <p:nvPr/>
        </p:nvGrpSpPr>
        <p:grpSpPr bwMode="auto">
          <a:xfrm>
            <a:off x="2057400" y="1905000"/>
            <a:ext cx="3259138" cy="995363"/>
            <a:chOff x="930" y="1129"/>
            <a:chExt cx="2053" cy="627"/>
          </a:xfrm>
        </p:grpSpPr>
        <p:graphicFrame>
          <p:nvGraphicFramePr>
            <p:cNvPr id="30742" name="Object 5"/>
            <p:cNvGraphicFramePr>
              <a:graphicFrameLocks noChangeAspect="1"/>
            </p:cNvGraphicFramePr>
            <p:nvPr/>
          </p:nvGraphicFramePr>
          <p:xfrm>
            <a:off x="930" y="1129"/>
            <a:ext cx="250" cy="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1" name="Equation" r:id="rId3" imgW="228501" imgH="622030" progId="Equation.3">
                    <p:embed/>
                  </p:oleObj>
                </mc:Choice>
                <mc:Fallback>
                  <p:oleObj name="Equation" r:id="rId3" imgW="228501" imgH="62203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1129"/>
                          <a:ext cx="250" cy="5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43" name="Object 6"/>
            <p:cNvGraphicFramePr>
              <a:graphicFrameLocks noChangeAspect="1"/>
            </p:cNvGraphicFramePr>
            <p:nvPr/>
          </p:nvGraphicFramePr>
          <p:xfrm>
            <a:off x="1413" y="1129"/>
            <a:ext cx="374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2" name="Equation" r:id="rId5" imgW="342751" imgH="634725" progId="Equation.3">
                    <p:embed/>
                  </p:oleObj>
                </mc:Choice>
                <mc:Fallback>
                  <p:oleObj name="Equation" r:id="rId5" imgW="342751" imgH="63472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3" y="1129"/>
                          <a:ext cx="374" cy="6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44" name="Text Box 8"/>
            <p:cNvSpPr txBox="1">
              <a:spLocks noChangeArrowheads="1"/>
            </p:cNvSpPr>
            <p:nvPr/>
          </p:nvSpPr>
          <p:spPr bwMode="auto">
            <a:xfrm>
              <a:off x="1927" y="1525"/>
              <a:ext cx="10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(correct answer)</a:t>
              </a:r>
            </a:p>
          </p:txBody>
        </p:sp>
      </p:grpSp>
      <p:grpSp>
        <p:nvGrpSpPr>
          <p:cNvPr id="30724" name="Group 25"/>
          <p:cNvGrpSpPr>
            <a:grpSpLocks/>
          </p:cNvGrpSpPr>
          <p:nvPr/>
        </p:nvGrpSpPr>
        <p:grpSpPr bwMode="auto">
          <a:xfrm>
            <a:off x="1828800" y="2971800"/>
            <a:ext cx="4559300" cy="1658938"/>
            <a:chOff x="1020" y="1888"/>
            <a:chExt cx="2872" cy="1045"/>
          </a:xfrm>
        </p:grpSpPr>
        <p:sp>
          <p:nvSpPr>
            <p:cNvPr id="30736" name="Text Box 13"/>
            <p:cNvSpPr txBox="1">
              <a:spLocks noChangeArrowheads="1"/>
            </p:cNvSpPr>
            <p:nvPr/>
          </p:nvSpPr>
          <p:spPr bwMode="auto">
            <a:xfrm>
              <a:off x="2064" y="2523"/>
              <a:ext cx="18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(end-around carry)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(correct answer, </a:t>
              </a:r>
              <a:r>
                <a:rPr lang="en-US" altLang="ko-KR" i="1">
                  <a:latin typeface="Times New Roman" pitchFamily="18" charset="0"/>
                </a:rPr>
                <a:t>no</a:t>
              </a:r>
              <a:r>
                <a:rPr lang="en-US" altLang="ko-KR">
                  <a:latin typeface="Times New Roman" pitchFamily="18" charset="0"/>
                </a:rPr>
                <a:t> overflow)</a:t>
              </a:r>
            </a:p>
          </p:txBody>
        </p:sp>
        <p:grpSp>
          <p:nvGrpSpPr>
            <p:cNvPr id="30737" name="Group 24"/>
            <p:cNvGrpSpPr>
              <a:grpSpLocks/>
            </p:cNvGrpSpPr>
            <p:nvPr/>
          </p:nvGrpSpPr>
          <p:grpSpPr bwMode="auto">
            <a:xfrm>
              <a:off x="1020" y="1888"/>
              <a:ext cx="953" cy="1045"/>
              <a:chOff x="975" y="1797"/>
              <a:chExt cx="953" cy="1045"/>
            </a:xfrm>
          </p:grpSpPr>
          <p:graphicFrame>
            <p:nvGraphicFramePr>
              <p:cNvPr id="30738" name="Object 10"/>
              <p:cNvGraphicFramePr>
                <a:graphicFrameLocks noChangeAspect="1"/>
              </p:cNvGraphicFramePr>
              <p:nvPr/>
            </p:nvGraphicFramePr>
            <p:xfrm>
              <a:off x="975" y="1997"/>
              <a:ext cx="250" cy="6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63" name="Equation" r:id="rId7" imgW="228600" imgH="660240" progId="Equation.3">
                      <p:embed/>
                    </p:oleObj>
                  </mc:Choice>
                  <mc:Fallback>
                    <p:oleObj name="Equation" r:id="rId7" imgW="228600" imgH="66024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5" y="1997"/>
                            <a:ext cx="250" cy="6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39" name="Object 11"/>
              <p:cNvGraphicFramePr>
                <a:graphicFrameLocks noChangeAspect="1"/>
              </p:cNvGraphicFramePr>
              <p:nvPr/>
            </p:nvGraphicFramePr>
            <p:xfrm>
              <a:off x="1338" y="1797"/>
              <a:ext cx="590" cy="10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64" name="Equation" r:id="rId9" imgW="647419" imgH="1091726" progId="Equation.3">
                      <p:embed/>
                    </p:oleObj>
                  </mc:Choice>
                  <mc:Fallback>
                    <p:oleObj name="Equation" r:id="rId9" imgW="647419" imgH="1091726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38" y="1797"/>
                            <a:ext cx="590" cy="104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40" name="Line 21"/>
              <p:cNvSpPr>
                <a:spLocks noChangeShapeType="1"/>
              </p:cNvSpPr>
              <p:nvPr/>
            </p:nvSpPr>
            <p:spPr bwMode="auto">
              <a:xfrm>
                <a:off x="1429" y="2541"/>
                <a:ext cx="3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741" name="Line 22"/>
              <p:cNvSpPr>
                <a:spLocks noChangeShapeType="1"/>
              </p:cNvSpPr>
              <p:nvPr/>
            </p:nvSpPr>
            <p:spPr bwMode="auto">
              <a:xfrm flipV="1">
                <a:off x="1429" y="245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grpSp>
        <p:nvGrpSpPr>
          <p:cNvPr id="30725" name="Group 34"/>
          <p:cNvGrpSpPr>
            <a:grpSpLocks/>
          </p:cNvGrpSpPr>
          <p:nvPr/>
        </p:nvGrpSpPr>
        <p:grpSpPr bwMode="auto">
          <a:xfrm>
            <a:off x="1828800" y="4800600"/>
            <a:ext cx="4608513" cy="1658938"/>
            <a:chOff x="1020" y="3022"/>
            <a:chExt cx="2903" cy="1045"/>
          </a:xfrm>
        </p:grpSpPr>
        <p:sp>
          <p:nvSpPr>
            <p:cNvPr id="30730" name="Text Box 27"/>
            <p:cNvSpPr txBox="1">
              <a:spLocks noChangeArrowheads="1"/>
            </p:cNvSpPr>
            <p:nvPr/>
          </p:nvSpPr>
          <p:spPr bwMode="auto">
            <a:xfrm>
              <a:off x="2064" y="3657"/>
              <a:ext cx="185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(end-around carry)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(correct answer, </a:t>
              </a:r>
              <a:r>
                <a:rPr lang="en-US" altLang="ko-KR" i="1">
                  <a:latin typeface="Times New Roman" pitchFamily="18" charset="0"/>
                </a:rPr>
                <a:t>no </a:t>
              </a:r>
              <a:r>
                <a:rPr lang="en-US" altLang="ko-KR">
                  <a:latin typeface="Times New Roman" pitchFamily="18" charset="0"/>
                </a:rPr>
                <a:t>overflow)</a:t>
              </a:r>
            </a:p>
          </p:txBody>
        </p:sp>
        <p:grpSp>
          <p:nvGrpSpPr>
            <p:cNvPr id="30731" name="Group 28"/>
            <p:cNvGrpSpPr>
              <a:grpSpLocks/>
            </p:cNvGrpSpPr>
            <p:nvPr/>
          </p:nvGrpSpPr>
          <p:grpSpPr bwMode="auto">
            <a:xfrm>
              <a:off x="1020" y="3022"/>
              <a:ext cx="947" cy="1045"/>
              <a:chOff x="975" y="1797"/>
              <a:chExt cx="947" cy="1045"/>
            </a:xfrm>
          </p:grpSpPr>
          <p:graphicFrame>
            <p:nvGraphicFramePr>
              <p:cNvPr id="30732" name="Object 29"/>
              <p:cNvGraphicFramePr>
                <a:graphicFrameLocks noChangeAspect="1"/>
              </p:cNvGraphicFramePr>
              <p:nvPr/>
            </p:nvGraphicFramePr>
            <p:xfrm>
              <a:off x="975" y="1997"/>
              <a:ext cx="250" cy="6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65" name="Equation" r:id="rId11" imgW="228600" imgH="660240" progId="Equation.3">
                      <p:embed/>
                    </p:oleObj>
                  </mc:Choice>
                  <mc:Fallback>
                    <p:oleObj name="Equation" r:id="rId11" imgW="228600" imgH="660240" progId="Equation.3">
                      <p:embed/>
                      <p:pic>
                        <p:nvPicPr>
                          <p:cNvPr id="0" name="Object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5" y="1997"/>
                            <a:ext cx="250" cy="6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33" name="Object 30"/>
              <p:cNvGraphicFramePr>
                <a:graphicFrameLocks noChangeAspect="1"/>
              </p:cNvGraphicFramePr>
              <p:nvPr/>
            </p:nvGraphicFramePr>
            <p:xfrm>
              <a:off x="1344" y="1797"/>
              <a:ext cx="578" cy="10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66" name="Equation" r:id="rId13" imgW="634725" imgH="1091726" progId="Equation.3">
                      <p:embed/>
                    </p:oleObj>
                  </mc:Choice>
                  <mc:Fallback>
                    <p:oleObj name="Equation" r:id="rId13" imgW="634725" imgH="1091726" progId="Equation.3">
                      <p:embed/>
                      <p:pic>
                        <p:nvPicPr>
                          <p:cNvPr id="0" name="Object 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44" y="1797"/>
                            <a:ext cx="578" cy="104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34" name="Line 31"/>
              <p:cNvSpPr>
                <a:spLocks noChangeShapeType="1"/>
              </p:cNvSpPr>
              <p:nvPr/>
            </p:nvSpPr>
            <p:spPr bwMode="auto">
              <a:xfrm>
                <a:off x="1429" y="2541"/>
                <a:ext cx="3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735" name="Line 32"/>
              <p:cNvSpPr>
                <a:spLocks noChangeShapeType="1"/>
              </p:cNvSpPr>
              <p:nvPr/>
            </p:nvSpPr>
            <p:spPr bwMode="auto">
              <a:xfrm flipV="1">
                <a:off x="1429" y="245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30726" name="Text Box 35"/>
          <p:cNvSpPr txBox="1">
            <a:spLocks noChangeArrowheads="1"/>
          </p:cNvSpPr>
          <p:nvPr/>
        </p:nvSpPr>
        <p:spPr bwMode="auto">
          <a:xfrm>
            <a:off x="304800" y="1905000"/>
            <a:ext cx="152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Case 3</a:t>
            </a:r>
          </a:p>
        </p:txBody>
      </p:sp>
      <p:sp>
        <p:nvSpPr>
          <p:cNvPr id="30727" name="Text Box 36"/>
          <p:cNvSpPr txBox="1">
            <a:spLocks noChangeArrowheads="1"/>
          </p:cNvSpPr>
          <p:nvPr/>
        </p:nvSpPr>
        <p:spPr bwMode="auto">
          <a:xfrm>
            <a:off x="304800" y="2971800"/>
            <a:ext cx="152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Case 4</a:t>
            </a:r>
            <a:r>
              <a:rPr lang="en-US" altLang="ko-KR">
                <a:latin typeface="굴림" pitchFamily="50" charset="-127"/>
              </a:rPr>
              <a:t> </a:t>
            </a:r>
          </a:p>
        </p:txBody>
      </p:sp>
      <p:sp>
        <p:nvSpPr>
          <p:cNvPr id="30728" name="Text Box 37"/>
          <p:cNvSpPr txBox="1">
            <a:spLocks noChangeArrowheads="1"/>
          </p:cNvSpPr>
          <p:nvPr/>
        </p:nvSpPr>
        <p:spPr bwMode="auto">
          <a:xfrm>
            <a:off x="381000" y="4724400"/>
            <a:ext cx="152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Case 5</a:t>
            </a:r>
          </a:p>
        </p:txBody>
      </p:sp>
      <p:sp>
        <p:nvSpPr>
          <p:cNvPr id="30729" name="Rectangle 38"/>
          <p:cNvSpPr>
            <a:spLocks noChangeArrowheads="1"/>
          </p:cNvSpPr>
          <p:nvPr/>
        </p:nvSpPr>
        <p:spPr bwMode="auto">
          <a:xfrm>
            <a:off x="304800" y="1296988"/>
            <a:ext cx="5946775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ko-KR" sz="2800">
                <a:solidFill>
                  <a:srgbClr val="006600"/>
                </a:solidFill>
              </a:rPr>
              <a:t>Addition of 1’s complement numbers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  <a:b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</a:br>
            <a:endParaRPr kumimoji="0" lang="en-US" altLang="ko-KR" sz="2800" smtClean="0">
              <a:solidFill>
                <a:srgbClr val="3333FF"/>
              </a:solidFill>
              <a:latin typeface="Arial Narrow" pitchFamily="34" charset="0"/>
            </a:endParaRPr>
          </a:p>
        </p:txBody>
      </p:sp>
      <p:grpSp>
        <p:nvGrpSpPr>
          <p:cNvPr id="31747" name="Group 4"/>
          <p:cNvGrpSpPr>
            <a:grpSpLocks/>
          </p:cNvGrpSpPr>
          <p:nvPr/>
        </p:nvGrpSpPr>
        <p:grpSpPr bwMode="auto">
          <a:xfrm>
            <a:off x="1676400" y="1981200"/>
            <a:ext cx="5616575" cy="1658938"/>
            <a:chOff x="1066" y="3067"/>
            <a:chExt cx="3538" cy="1045"/>
          </a:xfrm>
        </p:grpSpPr>
        <p:sp>
          <p:nvSpPr>
            <p:cNvPr id="31752" name="Text Box 5"/>
            <p:cNvSpPr txBox="1">
              <a:spLocks noChangeArrowheads="1"/>
            </p:cNvSpPr>
            <p:nvPr/>
          </p:nvSpPr>
          <p:spPr bwMode="auto">
            <a:xfrm>
              <a:off x="2110" y="3702"/>
              <a:ext cx="24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(end-around carry)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(wrong answer because of</a:t>
              </a:r>
              <a:r>
                <a:rPr lang="en-US" altLang="ko-KR" i="1">
                  <a:latin typeface="Times New Roman" pitchFamily="18" charset="0"/>
                </a:rPr>
                <a:t> </a:t>
              </a:r>
              <a:r>
                <a:rPr lang="en-US" altLang="ko-KR">
                  <a:latin typeface="Times New Roman" pitchFamily="18" charset="0"/>
                </a:rPr>
                <a:t>overflow)</a:t>
              </a:r>
            </a:p>
          </p:txBody>
        </p:sp>
        <p:grpSp>
          <p:nvGrpSpPr>
            <p:cNvPr id="31753" name="Group 6"/>
            <p:cNvGrpSpPr>
              <a:grpSpLocks/>
            </p:cNvGrpSpPr>
            <p:nvPr/>
          </p:nvGrpSpPr>
          <p:grpSpPr bwMode="auto">
            <a:xfrm>
              <a:off x="1066" y="3067"/>
              <a:ext cx="947" cy="1045"/>
              <a:chOff x="975" y="1797"/>
              <a:chExt cx="947" cy="1045"/>
            </a:xfrm>
          </p:grpSpPr>
          <p:graphicFrame>
            <p:nvGraphicFramePr>
              <p:cNvPr id="31754" name="Object 7"/>
              <p:cNvGraphicFramePr>
                <a:graphicFrameLocks noChangeAspect="1"/>
              </p:cNvGraphicFramePr>
              <p:nvPr/>
            </p:nvGraphicFramePr>
            <p:xfrm>
              <a:off x="975" y="1997"/>
              <a:ext cx="250" cy="6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902" name="Equation" r:id="rId3" imgW="228600" imgH="660240" progId="Equation.3">
                      <p:embed/>
                    </p:oleObj>
                  </mc:Choice>
                  <mc:Fallback>
                    <p:oleObj name="Equation" r:id="rId3" imgW="228600" imgH="66024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5" y="1997"/>
                            <a:ext cx="250" cy="6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755" name="Object 8"/>
              <p:cNvGraphicFramePr>
                <a:graphicFrameLocks noChangeAspect="1"/>
              </p:cNvGraphicFramePr>
              <p:nvPr/>
            </p:nvGraphicFramePr>
            <p:xfrm>
              <a:off x="1344" y="1797"/>
              <a:ext cx="578" cy="10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903" name="Equation" r:id="rId5" imgW="634725" imgH="1091726" progId="Equation.3">
                      <p:embed/>
                    </p:oleObj>
                  </mc:Choice>
                  <mc:Fallback>
                    <p:oleObj name="Equation" r:id="rId5" imgW="634725" imgH="1091726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44" y="1797"/>
                            <a:ext cx="578" cy="104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756" name="Line 9"/>
              <p:cNvSpPr>
                <a:spLocks noChangeShapeType="1"/>
              </p:cNvSpPr>
              <p:nvPr/>
            </p:nvSpPr>
            <p:spPr bwMode="auto">
              <a:xfrm>
                <a:off x="1429" y="2541"/>
                <a:ext cx="3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1757" name="Line 10"/>
              <p:cNvSpPr>
                <a:spLocks noChangeShapeType="1"/>
              </p:cNvSpPr>
              <p:nvPr/>
            </p:nvSpPr>
            <p:spPr bwMode="auto">
              <a:xfrm flipV="1">
                <a:off x="1429" y="245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graphicFrame>
        <p:nvGraphicFramePr>
          <p:cNvPr id="31748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1763713" y="3978275"/>
          <a:ext cx="5113337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4" name="Equation" r:id="rId7" imgW="3225800" imgH="457200" progId="Equation.3">
                  <p:embed/>
                </p:oleObj>
              </mc:Choice>
              <mc:Fallback>
                <p:oleObj name="Equation" r:id="rId7" imgW="32258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978275"/>
                        <a:ext cx="5113337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13"/>
          <p:cNvGraphicFramePr>
            <a:graphicFrameLocks noChangeAspect="1"/>
          </p:cNvGraphicFramePr>
          <p:nvPr/>
        </p:nvGraphicFramePr>
        <p:xfrm>
          <a:off x="1763713" y="4868863"/>
          <a:ext cx="688498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5" name="Equation" r:id="rId9" imgW="4343400" imgH="482400" progId="Equation.3">
                  <p:embed/>
                </p:oleObj>
              </mc:Choice>
              <mc:Fallback>
                <p:oleObj name="Equation" r:id="rId9" imgW="4343400" imgH="482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868863"/>
                        <a:ext cx="6884987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14"/>
          <p:cNvSpPr txBox="1">
            <a:spLocks noChangeArrowheads="1"/>
          </p:cNvSpPr>
          <p:nvPr/>
        </p:nvSpPr>
        <p:spPr bwMode="auto">
          <a:xfrm>
            <a:off x="457200" y="1905000"/>
            <a:ext cx="152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Case 6</a:t>
            </a:r>
          </a:p>
        </p:txBody>
      </p:sp>
      <p:sp>
        <p:nvSpPr>
          <p:cNvPr id="31751" name="Rectangle 17"/>
          <p:cNvSpPr>
            <a:spLocks noChangeArrowheads="1"/>
          </p:cNvSpPr>
          <p:nvPr/>
        </p:nvSpPr>
        <p:spPr bwMode="auto">
          <a:xfrm>
            <a:off x="457200" y="1296988"/>
            <a:ext cx="6005513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ko-KR" sz="2800">
                <a:solidFill>
                  <a:srgbClr val="006600"/>
                </a:solidFill>
              </a:rPr>
              <a:t>Addition of 1’s complement Numbers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92163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1.4	Representation of Negative Numbers</a:t>
            </a:r>
            <a:endParaRPr kumimoji="0" lang="en-US" altLang="ko-KR" sz="2800" smtClean="0">
              <a:solidFill>
                <a:srgbClr val="3333FF"/>
              </a:solidFill>
              <a:latin typeface="Arial Narrow" pitchFamily="34" charset="0"/>
            </a:endParaRPr>
          </a:p>
        </p:txBody>
      </p:sp>
      <p:grpSp>
        <p:nvGrpSpPr>
          <p:cNvPr id="32771" name="Group 14"/>
          <p:cNvGrpSpPr>
            <a:grpSpLocks/>
          </p:cNvGrpSpPr>
          <p:nvPr/>
        </p:nvGrpSpPr>
        <p:grpSpPr bwMode="auto">
          <a:xfrm>
            <a:off x="2209800" y="1905000"/>
            <a:ext cx="3848100" cy="1690688"/>
            <a:chOff x="1429" y="1097"/>
            <a:chExt cx="2424" cy="1065"/>
          </a:xfrm>
        </p:grpSpPr>
        <p:graphicFrame>
          <p:nvGraphicFramePr>
            <p:cNvPr id="32783" name="Object 7"/>
            <p:cNvGraphicFramePr>
              <a:graphicFrameLocks noChangeAspect="1"/>
            </p:cNvGraphicFramePr>
            <p:nvPr/>
          </p:nvGraphicFramePr>
          <p:xfrm>
            <a:off x="2789" y="1097"/>
            <a:ext cx="541" cy="6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33" name="Equation" r:id="rId3" imgW="495085" imgH="685502" progId="Equation.3">
                    <p:embed/>
                  </p:oleObj>
                </mc:Choice>
                <mc:Fallback>
                  <p:oleObj name="Equation" r:id="rId3" imgW="495085" imgH="685502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1097"/>
                          <a:ext cx="541" cy="6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84" name="Object 8"/>
            <p:cNvGraphicFramePr>
              <a:graphicFrameLocks noChangeAspect="1"/>
            </p:cNvGraphicFramePr>
            <p:nvPr/>
          </p:nvGraphicFramePr>
          <p:xfrm>
            <a:off x="1429" y="1117"/>
            <a:ext cx="1144" cy="10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34" name="Equation" r:id="rId5" imgW="1231366" imgH="1091726" progId="Equation.3">
                    <p:embed/>
                  </p:oleObj>
                </mc:Choice>
                <mc:Fallback>
                  <p:oleObj name="Equation" r:id="rId5" imgW="1231366" imgH="1091726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1117"/>
                          <a:ext cx="1144" cy="10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2785" name="Group 11"/>
            <p:cNvGrpSpPr>
              <a:grpSpLocks/>
            </p:cNvGrpSpPr>
            <p:nvPr/>
          </p:nvGrpSpPr>
          <p:grpSpPr bwMode="auto">
            <a:xfrm>
              <a:off x="1520" y="1770"/>
              <a:ext cx="589" cy="91"/>
              <a:chOff x="1520" y="1770"/>
              <a:chExt cx="589" cy="91"/>
            </a:xfrm>
          </p:grpSpPr>
          <p:sp>
            <p:nvSpPr>
              <p:cNvPr id="32787" name="Line 9"/>
              <p:cNvSpPr>
                <a:spLocks noChangeShapeType="1"/>
              </p:cNvSpPr>
              <p:nvPr/>
            </p:nvSpPr>
            <p:spPr bwMode="auto">
              <a:xfrm>
                <a:off x="1520" y="1861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2788" name="Line 10"/>
              <p:cNvSpPr>
                <a:spLocks noChangeShapeType="1"/>
              </p:cNvSpPr>
              <p:nvPr/>
            </p:nvSpPr>
            <p:spPr bwMode="auto">
              <a:xfrm flipV="1">
                <a:off x="1520" y="177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32786" name="Text Box 12"/>
            <p:cNvSpPr txBox="1">
              <a:spLocks noChangeArrowheads="1"/>
            </p:cNvSpPr>
            <p:nvPr/>
          </p:nvSpPr>
          <p:spPr bwMode="auto">
            <a:xfrm>
              <a:off x="2653" y="1748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(end-around carry)</a:t>
              </a:r>
            </a:p>
          </p:txBody>
        </p:sp>
      </p:grpSp>
      <p:grpSp>
        <p:nvGrpSpPr>
          <p:cNvPr id="32772" name="Group 29"/>
          <p:cNvGrpSpPr>
            <a:grpSpLocks/>
          </p:cNvGrpSpPr>
          <p:nvPr/>
        </p:nvGrpSpPr>
        <p:grpSpPr bwMode="auto">
          <a:xfrm>
            <a:off x="2590800" y="4572000"/>
            <a:ext cx="2265363" cy="1517650"/>
            <a:chOff x="1565" y="2432"/>
            <a:chExt cx="1427" cy="956"/>
          </a:xfrm>
        </p:grpSpPr>
        <p:grpSp>
          <p:nvGrpSpPr>
            <p:cNvPr id="32775" name="Group 22"/>
            <p:cNvGrpSpPr>
              <a:grpSpLocks/>
            </p:cNvGrpSpPr>
            <p:nvPr/>
          </p:nvGrpSpPr>
          <p:grpSpPr bwMode="auto">
            <a:xfrm>
              <a:off x="1565" y="2432"/>
              <a:ext cx="1333" cy="851"/>
              <a:chOff x="1488" y="2595"/>
              <a:chExt cx="1333" cy="851"/>
            </a:xfrm>
          </p:grpSpPr>
          <p:graphicFrame>
            <p:nvGraphicFramePr>
              <p:cNvPr id="32781" name="Object 16"/>
              <p:cNvGraphicFramePr>
                <a:graphicFrameLocks noChangeAspect="1"/>
              </p:cNvGraphicFramePr>
              <p:nvPr/>
            </p:nvGraphicFramePr>
            <p:xfrm>
              <a:off x="2391" y="2598"/>
              <a:ext cx="430" cy="5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935" name="Equation" r:id="rId7" imgW="393529" imgH="622030" progId="Equation.3">
                      <p:embed/>
                    </p:oleObj>
                  </mc:Choice>
                  <mc:Fallback>
                    <p:oleObj name="Equation" r:id="rId7" imgW="393529" imgH="622030" progId="Equation.3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91" y="2598"/>
                            <a:ext cx="430" cy="59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782" name="Object 17"/>
              <p:cNvGraphicFramePr>
                <a:graphicFrameLocks noChangeAspect="1"/>
              </p:cNvGraphicFramePr>
              <p:nvPr/>
            </p:nvGraphicFramePr>
            <p:xfrm>
              <a:off x="1488" y="2595"/>
              <a:ext cx="1026" cy="8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936" name="Equation" r:id="rId9" imgW="1104900" imgH="889000" progId="Equation.3">
                      <p:embed/>
                    </p:oleObj>
                  </mc:Choice>
                  <mc:Fallback>
                    <p:oleObj name="Equation" r:id="rId9" imgW="1104900" imgH="889000" progId="Equation.3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8" y="2595"/>
                            <a:ext cx="1026" cy="85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2776" name="Text Box 21"/>
            <p:cNvSpPr txBox="1">
              <a:spLocks noChangeArrowheads="1"/>
            </p:cNvSpPr>
            <p:nvPr/>
          </p:nvSpPr>
          <p:spPr bwMode="auto">
            <a:xfrm>
              <a:off x="1792" y="3157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latin typeface="Times New Roman" pitchFamily="18" charset="0"/>
                </a:rPr>
                <a:t>(end-around carry)</a:t>
              </a:r>
            </a:p>
          </p:txBody>
        </p:sp>
        <p:grpSp>
          <p:nvGrpSpPr>
            <p:cNvPr id="32777" name="Group 26"/>
            <p:cNvGrpSpPr>
              <a:grpSpLocks/>
            </p:cNvGrpSpPr>
            <p:nvPr/>
          </p:nvGrpSpPr>
          <p:grpSpPr bwMode="auto">
            <a:xfrm>
              <a:off x="1656" y="3067"/>
              <a:ext cx="136" cy="226"/>
              <a:chOff x="1565" y="3249"/>
              <a:chExt cx="136" cy="226"/>
            </a:xfrm>
          </p:grpSpPr>
          <p:sp>
            <p:nvSpPr>
              <p:cNvPr id="32779" name="Line 23"/>
              <p:cNvSpPr>
                <a:spLocks noChangeShapeType="1"/>
              </p:cNvSpPr>
              <p:nvPr/>
            </p:nvSpPr>
            <p:spPr bwMode="auto">
              <a:xfrm flipH="1">
                <a:off x="1565" y="347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2780" name="Line 25"/>
              <p:cNvSpPr>
                <a:spLocks noChangeShapeType="1"/>
              </p:cNvSpPr>
              <p:nvPr/>
            </p:nvSpPr>
            <p:spPr bwMode="auto">
              <a:xfrm flipV="1">
                <a:off x="1565" y="324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32778" name="Line 28"/>
            <p:cNvSpPr>
              <a:spLocks noChangeShapeType="1"/>
            </p:cNvSpPr>
            <p:nvPr/>
          </p:nvSpPr>
          <p:spPr bwMode="auto">
            <a:xfrm>
              <a:off x="1565" y="2886"/>
              <a:ext cx="181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32773" name="Rectangle 30"/>
          <p:cNvSpPr>
            <a:spLocks noChangeArrowheads="1"/>
          </p:cNvSpPr>
          <p:nvPr/>
        </p:nvSpPr>
        <p:spPr bwMode="auto">
          <a:xfrm>
            <a:off x="304800" y="1373188"/>
            <a:ext cx="6005513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ko-KR" sz="2800">
                <a:solidFill>
                  <a:srgbClr val="006600"/>
                </a:solidFill>
              </a:rPr>
              <a:t>Addition of 1’s complement Numbers</a:t>
            </a:r>
          </a:p>
        </p:txBody>
      </p:sp>
      <p:sp>
        <p:nvSpPr>
          <p:cNvPr id="32774" name="Rectangle 31"/>
          <p:cNvSpPr>
            <a:spLocks noChangeArrowheads="1"/>
          </p:cNvSpPr>
          <p:nvPr/>
        </p:nvSpPr>
        <p:spPr bwMode="auto">
          <a:xfrm>
            <a:off x="304800" y="3811588"/>
            <a:ext cx="6005513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ko-KR" sz="2800">
                <a:solidFill>
                  <a:srgbClr val="006600"/>
                </a:solidFill>
              </a:rPr>
              <a:t>Addition of 2’s complement Numbers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kumimoji="0" lang="en-US" altLang="ko-KR" sz="4000" dirty="0" smtClean="0">
                <a:solidFill>
                  <a:srgbClr val="3333FF"/>
                </a:solidFill>
                <a:latin typeface="Arial Narrow" pitchFamily="34" charset="0"/>
              </a:rPr>
              <a:t>1.5	Binary Codes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85479"/>
              </p:ext>
            </p:extLst>
          </p:nvPr>
        </p:nvGraphicFramePr>
        <p:xfrm>
          <a:off x="899592" y="1484784"/>
          <a:ext cx="7344816" cy="432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Decimal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Digits</a:t>
                      </a:r>
                      <a:endParaRPr lang="ko-KR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8-4-2-1 Code (BCD)</a:t>
                      </a:r>
                      <a:endParaRPr lang="ko-KR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Excess-3 Code</a:t>
                      </a:r>
                      <a:endParaRPr lang="ko-KR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Gray Code</a:t>
                      </a:r>
                      <a:endParaRPr lang="ko-KR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1001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kumimoji="0" lang="en-US" altLang="ko-KR" sz="4000" dirty="0" smtClean="0">
                <a:solidFill>
                  <a:srgbClr val="3333FF"/>
                </a:solidFill>
                <a:latin typeface="Arial Narrow" pitchFamily="34" charset="0"/>
              </a:rPr>
              <a:t>1.5	Binary Codes</a:t>
            </a: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554339" y="2420888"/>
            <a:ext cx="7644851" cy="830997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latin typeface="Consolas" panose="020B0609020204030204" pitchFamily="49" charset="0"/>
                <a:cs typeface="Consolas" panose="020B0609020204030204" pitchFamily="49" charset="0"/>
              </a:rPr>
              <a:t>1010011  1110100  1100001  1110010  </a:t>
            </a:r>
            <a:r>
              <a:rPr lang="en-US" altLang="ko-KR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1110100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        t        a        r        t     </a:t>
            </a:r>
            <a:endParaRPr lang="en-US" altLang="ko-KR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825" name="Rectangle 11"/>
          <p:cNvSpPr>
            <a:spLocks noChangeArrowheads="1"/>
          </p:cNvSpPr>
          <p:nvPr/>
        </p:nvSpPr>
        <p:spPr bwMode="auto">
          <a:xfrm>
            <a:off x="455541" y="1628800"/>
            <a:ext cx="7842448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 dirty="0"/>
              <a:t>ASCII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American Standard Code for Information </a:t>
            </a:r>
            <a:r>
              <a:rPr lang="en-US" altLang="ko-KR" sz="2000" dirty="0" smtClean="0"/>
              <a:t>Interchange) Code</a:t>
            </a:r>
            <a:endParaRPr lang="en-US" altLang="ko-KR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sz="4000" kern="0" dirty="0" smtClean="0">
                <a:solidFill>
                  <a:srgbClr val="3333FF"/>
                </a:solidFill>
                <a:latin typeface="Arial Narrow" pitchFamily="34" charset="0"/>
              </a:rPr>
              <a:t>ASCII Code (incomplete)</a:t>
            </a:r>
          </a:p>
        </p:txBody>
      </p:sp>
      <p:pic>
        <p:nvPicPr>
          <p:cNvPr id="39952" name="Picture 16" descr="http://www.globaliconnect.com/excel/images/ExcelFormulas/StringFunctions/asciitable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41250"/>
            <a:ext cx="6029325" cy="557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90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7950" y="1773238"/>
            <a:ext cx="8856663" cy="4494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en-US" altLang="ko-KR"/>
          </a:p>
          <a:p>
            <a:pPr eaLnBrk="1" hangingPunct="1"/>
            <a:endParaRPr lang="en-US" altLang="ko-KR"/>
          </a:p>
          <a:p>
            <a:pPr eaLnBrk="1" hangingPunct="1"/>
            <a:endParaRPr lang="en-US" altLang="ko-KR"/>
          </a:p>
          <a:p>
            <a:pPr eaLnBrk="1" hangingPunct="1"/>
            <a:endParaRPr lang="en-US" altLang="ko-KR"/>
          </a:p>
          <a:p>
            <a:pPr eaLnBrk="1" hangingPunct="1"/>
            <a:endParaRPr lang="en-US" altLang="ko-KR"/>
          </a:p>
          <a:p>
            <a:pPr eaLnBrk="1" hangingPunct="1"/>
            <a:endParaRPr lang="en-US" altLang="ko-KR"/>
          </a:p>
          <a:p>
            <a:pPr eaLnBrk="1" hangingPunct="1"/>
            <a:endParaRPr lang="en-US" altLang="ko-KR"/>
          </a:p>
          <a:p>
            <a:pPr eaLnBrk="1" hangingPunct="1"/>
            <a:endParaRPr lang="en-US" altLang="ko-KR"/>
          </a:p>
          <a:p>
            <a:pPr eaLnBrk="1" hangingPunct="1"/>
            <a:endParaRPr lang="en-US" altLang="ko-KR"/>
          </a:p>
          <a:p>
            <a:pPr eaLnBrk="1" hangingPunct="1"/>
            <a:endParaRPr lang="en-US" altLang="ko-KR"/>
          </a:p>
          <a:p>
            <a:pPr eaLnBrk="1" hangingPunct="1"/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435975" cy="1143000"/>
          </a:xfrm>
        </p:spPr>
        <p:txBody>
          <a:bodyPr/>
          <a:lstStyle/>
          <a:p>
            <a:pPr eaLnBrk="1" hangingPunct="1"/>
            <a:r>
              <a:rPr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Analog (Continuous) vs Digital (Discrete)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279400" y="2193925"/>
            <a:ext cx="4364038" cy="3122613"/>
            <a:chOff x="249" y="1895"/>
            <a:chExt cx="1989" cy="1485"/>
          </a:xfrm>
        </p:grpSpPr>
        <p:sp>
          <p:nvSpPr>
            <p:cNvPr id="5166" name="Line 5"/>
            <p:cNvSpPr>
              <a:spLocks noChangeShapeType="1"/>
            </p:cNvSpPr>
            <p:nvPr/>
          </p:nvSpPr>
          <p:spPr bwMode="auto">
            <a:xfrm flipV="1">
              <a:off x="549" y="2126"/>
              <a:ext cx="0" cy="1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67" name="Line 6"/>
            <p:cNvSpPr>
              <a:spLocks noChangeShapeType="1"/>
            </p:cNvSpPr>
            <p:nvPr/>
          </p:nvSpPr>
          <p:spPr bwMode="auto">
            <a:xfrm>
              <a:off x="549" y="3198"/>
              <a:ext cx="14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68" name="Freeform 7"/>
            <p:cNvSpPr>
              <a:spLocks/>
            </p:cNvSpPr>
            <p:nvPr/>
          </p:nvSpPr>
          <p:spPr bwMode="auto">
            <a:xfrm>
              <a:off x="549" y="2569"/>
              <a:ext cx="1269" cy="361"/>
            </a:xfrm>
            <a:custGeom>
              <a:avLst/>
              <a:gdLst>
                <a:gd name="T0" fmla="*/ 0 w 2495"/>
                <a:gd name="T1" fmla="*/ 361 h 672"/>
                <a:gd name="T2" fmla="*/ 600 w 2495"/>
                <a:gd name="T3" fmla="*/ 45 h 672"/>
                <a:gd name="T4" fmla="*/ 1061 w 2495"/>
                <a:gd name="T5" fmla="*/ 93 h 672"/>
                <a:gd name="T6" fmla="*/ 1269 w 2495"/>
                <a:gd name="T7" fmla="*/ 337 h 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95" h="672">
                  <a:moveTo>
                    <a:pt x="0" y="672"/>
                  </a:moveTo>
                  <a:cubicBezTo>
                    <a:pt x="415" y="419"/>
                    <a:pt x="831" y="166"/>
                    <a:pt x="1179" y="83"/>
                  </a:cubicBezTo>
                  <a:cubicBezTo>
                    <a:pt x="1527" y="0"/>
                    <a:pt x="1867" y="82"/>
                    <a:pt x="2086" y="173"/>
                  </a:cubicBezTo>
                  <a:cubicBezTo>
                    <a:pt x="2305" y="264"/>
                    <a:pt x="2374" y="491"/>
                    <a:pt x="2495" y="627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DA1B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69" name="Line 8"/>
            <p:cNvSpPr>
              <a:spLocks noChangeShapeType="1"/>
            </p:cNvSpPr>
            <p:nvPr/>
          </p:nvSpPr>
          <p:spPr bwMode="auto">
            <a:xfrm>
              <a:off x="665" y="3173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70" name="Line 9"/>
            <p:cNvSpPr>
              <a:spLocks noChangeShapeType="1"/>
            </p:cNvSpPr>
            <p:nvPr/>
          </p:nvSpPr>
          <p:spPr bwMode="auto">
            <a:xfrm>
              <a:off x="779" y="3173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71" name="Line 10"/>
            <p:cNvSpPr>
              <a:spLocks noChangeShapeType="1"/>
            </p:cNvSpPr>
            <p:nvPr/>
          </p:nvSpPr>
          <p:spPr bwMode="auto">
            <a:xfrm>
              <a:off x="1818" y="3173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72" name="Text Box 11"/>
            <p:cNvSpPr txBox="1">
              <a:spLocks noChangeArrowheads="1"/>
            </p:cNvSpPr>
            <p:nvPr/>
          </p:nvSpPr>
          <p:spPr bwMode="auto">
            <a:xfrm>
              <a:off x="503" y="3195"/>
              <a:ext cx="14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b="1">
                  <a:latin typeface="굴림" pitchFamily="50" charset="-127"/>
                </a:rPr>
                <a:t>0</a:t>
              </a:r>
            </a:p>
          </p:txBody>
        </p:sp>
        <p:sp>
          <p:nvSpPr>
            <p:cNvPr id="5173" name="Text Box 12"/>
            <p:cNvSpPr txBox="1">
              <a:spLocks noChangeArrowheads="1"/>
            </p:cNvSpPr>
            <p:nvPr/>
          </p:nvSpPr>
          <p:spPr bwMode="auto">
            <a:xfrm>
              <a:off x="619" y="3198"/>
              <a:ext cx="14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b="1">
                  <a:latin typeface="굴림" pitchFamily="50" charset="-127"/>
                </a:rPr>
                <a:t>1</a:t>
              </a:r>
            </a:p>
          </p:txBody>
        </p:sp>
        <p:sp>
          <p:nvSpPr>
            <p:cNvPr id="5174" name="Text Box 13"/>
            <p:cNvSpPr txBox="1">
              <a:spLocks noChangeArrowheads="1"/>
            </p:cNvSpPr>
            <p:nvPr/>
          </p:nvSpPr>
          <p:spPr bwMode="auto">
            <a:xfrm>
              <a:off x="734" y="3195"/>
              <a:ext cx="14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b="1">
                  <a:latin typeface="굴림" pitchFamily="50" charset="-127"/>
                </a:rPr>
                <a:t>2</a:t>
              </a:r>
            </a:p>
          </p:txBody>
        </p:sp>
        <p:sp>
          <p:nvSpPr>
            <p:cNvPr id="5175" name="Text Box 14"/>
            <p:cNvSpPr txBox="1">
              <a:spLocks noChangeArrowheads="1"/>
            </p:cNvSpPr>
            <p:nvPr/>
          </p:nvSpPr>
          <p:spPr bwMode="auto">
            <a:xfrm>
              <a:off x="1749" y="3198"/>
              <a:ext cx="20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b="1">
                  <a:latin typeface="굴림" pitchFamily="50" charset="-127"/>
                </a:rPr>
                <a:t>23</a:t>
              </a:r>
            </a:p>
          </p:txBody>
        </p:sp>
        <p:sp>
          <p:nvSpPr>
            <p:cNvPr id="5176" name="Text Box 15"/>
            <p:cNvSpPr txBox="1">
              <a:spLocks noChangeArrowheads="1"/>
            </p:cNvSpPr>
            <p:nvPr/>
          </p:nvSpPr>
          <p:spPr bwMode="auto">
            <a:xfrm>
              <a:off x="1881" y="3206"/>
              <a:ext cx="35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b="1">
                  <a:latin typeface="굴림" pitchFamily="50" charset="-127"/>
                </a:rPr>
                <a:t>(</a:t>
              </a:r>
              <a:r>
                <a:rPr lang="en-US" altLang="ko-KR"/>
                <a:t>time</a:t>
              </a:r>
              <a:r>
                <a:rPr lang="en-US" altLang="ko-KR" b="1">
                  <a:latin typeface="굴림" pitchFamily="50" charset="-127"/>
                </a:rPr>
                <a:t>)</a:t>
              </a:r>
            </a:p>
          </p:txBody>
        </p:sp>
        <p:sp>
          <p:nvSpPr>
            <p:cNvPr id="5177" name="Text Box 16"/>
            <p:cNvSpPr txBox="1">
              <a:spLocks noChangeArrowheads="1"/>
            </p:cNvSpPr>
            <p:nvPr/>
          </p:nvSpPr>
          <p:spPr bwMode="auto">
            <a:xfrm>
              <a:off x="249" y="1895"/>
              <a:ext cx="41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b="1"/>
                <a:t>(</a:t>
              </a:r>
              <a:r>
                <a:rPr lang="en-US" altLang="ko-KR"/>
                <a:t>temp</a:t>
              </a:r>
              <a:r>
                <a:rPr lang="en-US" altLang="ko-KR" b="1"/>
                <a:t>.)</a:t>
              </a:r>
            </a:p>
          </p:txBody>
        </p:sp>
        <p:sp>
          <p:nvSpPr>
            <p:cNvPr id="5178" name="Text Box 17"/>
            <p:cNvSpPr txBox="1">
              <a:spLocks noChangeArrowheads="1"/>
            </p:cNvSpPr>
            <p:nvPr/>
          </p:nvSpPr>
          <p:spPr bwMode="auto">
            <a:xfrm>
              <a:off x="837" y="2444"/>
              <a:ext cx="84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ko-KR" altLang="ko-KR">
                <a:latin typeface="굴림" pitchFamily="50" charset="-127"/>
              </a:endParaRPr>
            </a:p>
          </p:txBody>
        </p:sp>
      </p:grpSp>
      <p:sp>
        <p:nvSpPr>
          <p:cNvPr id="5125" name="Text Box 18"/>
          <p:cNvSpPr txBox="1">
            <a:spLocks noChangeArrowheads="1"/>
          </p:cNvSpPr>
          <p:nvPr/>
        </p:nvSpPr>
        <p:spPr bwMode="auto">
          <a:xfrm>
            <a:off x="1643063" y="3278188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/>
              <a:t>continuous</a:t>
            </a:r>
          </a:p>
        </p:txBody>
      </p:sp>
      <p:grpSp>
        <p:nvGrpSpPr>
          <p:cNvPr id="5126" name="Group 19"/>
          <p:cNvGrpSpPr>
            <a:grpSpLocks/>
          </p:cNvGrpSpPr>
          <p:nvPr/>
        </p:nvGrpSpPr>
        <p:grpSpPr bwMode="auto">
          <a:xfrm>
            <a:off x="4338638" y="2181225"/>
            <a:ext cx="4541837" cy="3840163"/>
            <a:chOff x="2733" y="1374"/>
            <a:chExt cx="2861" cy="2419"/>
          </a:xfrm>
        </p:grpSpPr>
        <p:sp>
          <p:nvSpPr>
            <p:cNvPr id="5130" name="Line 20"/>
            <p:cNvSpPr>
              <a:spLocks noChangeShapeType="1"/>
            </p:cNvSpPr>
            <p:nvPr/>
          </p:nvSpPr>
          <p:spPr bwMode="auto">
            <a:xfrm flipV="1">
              <a:off x="3019" y="1596"/>
              <a:ext cx="0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31" name="Line 21"/>
            <p:cNvSpPr>
              <a:spLocks noChangeShapeType="1"/>
            </p:cNvSpPr>
            <p:nvPr/>
          </p:nvSpPr>
          <p:spPr bwMode="auto">
            <a:xfrm>
              <a:off x="3019" y="3107"/>
              <a:ext cx="21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32" name="Text Box 22"/>
            <p:cNvSpPr txBox="1">
              <a:spLocks noChangeArrowheads="1"/>
            </p:cNvSpPr>
            <p:nvPr/>
          </p:nvSpPr>
          <p:spPr bwMode="auto">
            <a:xfrm>
              <a:off x="5100" y="3119"/>
              <a:ext cx="4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b="1">
                  <a:latin typeface="굴림" pitchFamily="50" charset="-127"/>
                </a:rPr>
                <a:t>(</a:t>
              </a:r>
              <a:r>
                <a:rPr lang="en-US" altLang="ko-KR"/>
                <a:t>time</a:t>
              </a:r>
              <a:r>
                <a:rPr lang="en-US" altLang="ko-KR" b="1">
                  <a:latin typeface="굴림" pitchFamily="50" charset="-127"/>
                </a:rPr>
                <a:t>)</a:t>
              </a:r>
            </a:p>
          </p:txBody>
        </p:sp>
        <p:sp>
          <p:nvSpPr>
            <p:cNvPr id="5133" name="Text Box 23"/>
            <p:cNvSpPr txBox="1">
              <a:spLocks noChangeArrowheads="1"/>
            </p:cNvSpPr>
            <p:nvPr/>
          </p:nvSpPr>
          <p:spPr bwMode="auto">
            <a:xfrm>
              <a:off x="2733" y="1374"/>
              <a:ext cx="5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b="1">
                  <a:latin typeface="굴림" pitchFamily="50" charset="-127"/>
                </a:rPr>
                <a:t>(</a:t>
              </a:r>
              <a:r>
                <a:rPr lang="en-US" altLang="ko-KR"/>
                <a:t>temp</a:t>
              </a:r>
              <a:r>
                <a:rPr lang="en-US" altLang="ko-KR" b="1">
                  <a:latin typeface="굴림" pitchFamily="50" charset="-127"/>
                </a:rPr>
                <a:t>.)</a:t>
              </a:r>
            </a:p>
          </p:txBody>
        </p:sp>
        <p:sp>
          <p:nvSpPr>
            <p:cNvPr id="5134" name="Text Box 24"/>
            <p:cNvSpPr txBox="1">
              <a:spLocks noChangeArrowheads="1"/>
            </p:cNvSpPr>
            <p:nvPr/>
          </p:nvSpPr>
          <p:spPr bwMode="auto">
            <a:xfrm>
              <a:off x="3501" y="2045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ko-KR" altLang="ko-KR">
                <a:latin typeface="굴림" pitchFamily="50" charset="-127"/>
              </a:endParaRPr>
            </a:p>
          </p:txBody>
        </p:sp>
        <p:sp>
          <p:nvSpPr>
            <p:cNvPr id="5135" name="Freeform 25"/>
            <p:cNvSpPr>
              <a:spLocks/>
            </p:cNvSpPr>
            <p:nvPr/>
          </p:nvSpPr>
          <p:spPr bwMode="auto">
            <a:xfrm>
              <a:off x="3019" y="2341"/>
              <a:ext cx="1911" cy="354"/>
            </a:xfrm>
            <a:custGeom>
              <a:avLst/>
              <a:gdLst>
                <a:gd name="T0" fmla="*/ 0 w 2449"/>
                <a:gd name="T1" fmla="*/ 354 h 513"/>
                <a:gd name="T2" fmla="*/ 956 w 2449"/>
                <a:gd name="T3" fmla="*/ 41 h 513"/>
                <a:gd name="T4" fmla="*/ 1558 w 2449"/>
                <a:gd name="T5" fmla="*/ 104 h 513"/>
                <a:gd name="T6" fmla="*/ 1911 w 2449"/>
                <a:gd name="T7" fmla="*/ 323 h 5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49" h="513">
                  <a:moveTo>
                    <a:pt x="0" y="513"/>
                  </a:moveTo>
                  <a:cubicBezTo>
                    <a:pt x="446" y="316"/>
                    <a:pt x="892" y="120"/>
                    <a:pt x="1225" y="60"/>
                  </a:cubicBezTo>
                  <a:cubicBezTo>
                    <a:pt x="1558" y="0"/>
                    <a:pt x="1792" y="82"/>
                    <a:pt x="1996" y="150"/>
                  </a:cubicBezTo>
                  <a:cubicBezTo>
                    <a:pt x="2200" y="218"/>
                    <a:pt x="2313" y="438"/>
                    <a:pt x="2449" y="46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36" name="Line 26"/>
            <p:cNvSpPr>
              <a:spLocks noChangeShapeType="1"/>
            </p:cNvSpPr>
            <p:nvPr/>
          </p:nvSpPr>
          <p:spPr bwMode="auto">
            <a:xfrm>
              <a:off x="3271" y="2626"/>
              <a:ext cx="0" cy="4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37" name="Line 27"/>
            <p:cNvSpPr>
              <a:spLocks noChangeShapeType="1"/>
            </p:cNvSpPr>
            <p:nvPr/>
          </p:nvSpPr>
          <p:spPr bwMode="auto">
            <a:xfrm>
              <a:off x="3596" y="2489"/>
              <a:ext cx="0" cy="6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38" name="Line 28"/>
            <p:cNvSpPr>
              <a:spLocks noChangeShapeType="1"/>
            </p:cNvSpPr>
            <p:nvPr/>
          </p:nvSpPr>
          <p:spPr bwMode="auto">
            <a:xfrm>
              <a:off x="3920" y="2386"/>
              <a:ext cx="1" cy="7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39" name="Line 29"/>
            <p:cNvSpPr>
              <a:spLocks noChangeShapeType="1"/>
            </p:cNvSpPr>
            <p:nvPr/>
          </p:nvSpPr>
          <p:spPr bwMode="auto">
            <a:xfrm>
              <a:off x="4244" y="2386"/>
              <a:ext cx="2" cy="7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40" name="Line 30"/>
            <p:cNvSpPr>
              <a:spLocks noChangeShapeType="1"/>
            </p:cNvSpPr>
            <p:nvPr/>
          </p:nvSpPr>
          <p:spPr bwMode="auto">
            <a:xfrm>
              <a:off x="4569" y="2454"/>
              <a:ext cx="2" cy="6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41" name="Line 31"/>
            <p:cNvSpPr>
              <a:spLocks noChangeShapeType="1"/>
            </p:cNvSpPr>
            <p:nvPr/>
          </p:nvSpPr>
          <p:spPr bwMode="auto">
            <a:xfrm>
              <a:off x="4894" y="2661"/>
              <a:ext cx="2" cy="4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42" name="Line 32"/>
            <p:cNvSpPr>
              <a:spLocks noChangeShapeType="1"/>
            </p:cNvSpPr>
            <p:nvPr/>
          </p:nvSpPr>
          <p:spPr bwMode="auto">
            <a:xfrm>
              <a:off x="3596" y="3107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43" name="Line 33"/>
            <p:cNvSpPr>
              <a:spLocks noChangeShapeType="1"/>
            </p:cNvSpPr>
            <p:nvPr/>
          </p:nvSpPr>
          <p:spPr bwMode="auto">
            <a:xfrm>
              <a:off x="3920" y="3107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44" name="Line 34"/>
            <p:cNvSpPr>
              <a:spLocks noChangeShapeType="1"/>
            </p:cNvSpPr>
            <p:nvPr/>
          </p:nvSpPr>
          <p:spPr bwMode="auto">
            <a:xfrm>
              <a:off x="3596" y="3176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45" name="Text Box 35"/>
            <p:cNvSpPr txBox="1">
              <a:spLocks noChangeArrowheads="1"/>
            </p:cNvSpPr>
            <p:nvPr/>
          </p:nvSpPr>
          <p:spPr bwMode="auto">
            <a:xfrm>
              <a:off x="3586" y="3176"/>
              <a:ext cx="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ko-KR" b="1">
                  <a:latin typeface="굴림" pitchFamily="50" charset="-127"/>
                </a:rPr>
                <a:t>△ t</a:t>
              </a:r>
            </a:p>
          </p:txBody>
        </p:sp>
        <p:sp>
          <p:nvSpPr>
            <p:cNvPr id="5146" name="Line 36"/>
            <p:cNvSpPr>
              <a:spLocks noChangeShapeType="1"/>
            </p:cNvSpPr>
            <p:nvPr/>
          </p:nvSpPr>
          <p:spPr bwMode="auto">
            <a:xfrm flipV="1">
              <a:off x="3343" y="2970"/>
              <a:ext cx="0" cy="137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47" name="Line 37"/>
            <p:cNvSpPr>
              <a:spLocks noChangeShapeType="1"/>
            </p:cNvSpPr>
            <p:nvPr/>
          </p:nvSpPr>
          <p:spPr bwMode="auto">
            <a:xfrm flipV="1">
              <a:off x="3667" y="2970"/>
              <a:ext cx="0" cy="137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48" name="Line 38"/>
            <p:cNvSpPr>
              <a:spLocks noChangeShapeType="1"/>
            </p:cNvSpPr>
            <p:nvPr/>
          </p:nvSpPr>
          <p:spPr bwMode="auto">
            <a:xfrm flipV="1">
              <a:off x="3992" y="2970"/>
              <a:ext cx="0" cy="137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49" name="Line 39"/>
            <p:cNvSpPr>
              <a:spLocks noChangeShapeType="1"/>
            </p:cNvSpPr>
            <p:nvPr/>
          </p:nvSpPr>
          <p:spPr bwMode="auto">
            <a:xfrm flipV="1">
              <a:off x="4316" y="2970"/>
              <a:ext cx="0" cy="137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50" name="Line 40"/>
            <p:cNvSpPr>
              <a:spLocks noChangeShapeType="1"/>
            </p:cNvSpPr>
            <p:nvPr/>
          </p:nvSpPr>
          <p:spPr bwMode="auto">
            <a:xfrm flipV="1">
              <a:off x="4640" y="2970"/>
              <a:ext cx="0" cy="137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51" name="Line 41"/>
            <p:cNvSpPr>
              <a:spLocks noChangeShapeType="1"/>
            </p:cNvSpPr>
            <p:nvPr/>
          </p:nvSpPr>
          <p:spPr bwMode="auto">
            <a:xfrm flipV="1">
              <a:off x="3451" y="3004"/>
              <a:ext cx="0" cy="10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52" name="Line 42"/>
            <p:cNvSpPr>
              <a:spLocks noChangeShapeType="1"/>
            </p:cNvSpPr>
            <p:nvPr/>
          </p:nvSpPr>
          <p:spPr bwMode="auto">
            <a:xfrm flipV="1">
              <a:off x="3776" y="3004"/>
              <a:ext cx="0" cy="10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53" name="Line 43"/>
            <p:cNvSpPr>
              <a:spLocks noChangeShapeType="1"/>
            </p:cNvSpPr>
            <p:nvPr/>
          </p:nvSpPr>
          <p:spPr bwMode="auto">
            <a:xfrm flipV="1">
              <a:off x="4100" y="3004"/>
              <a:ext cx="0" cy="10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54" name="Line 44"/>
            <p:cNvSpPr>
              <a:spLocks noChangeShapeType="1"/>
            </p:cNvSpPr>
            <p:nvPr/>
          </p:nvSpPr>
          <p:spPr bwMode="auto">
            <a:xfrm flipV="1">
              <a:off x="4424" y="3004"/>
              <a:ext cx="0" cy="10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55" name="Line 45"/>
            <p:cNvSpPr>
              <a:spLocks noChangeShapeType="1"/>
            </p:cNvSpPr>
            <p:nvPr/>
          </p:nvSpPr>
          <p:spPr bwMode="auto">
            <a:xfrm flipV="1">
              <a:off x="4748" y="3004"/>
              <a:ext cx="0" cy="10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5156" name="Group 46"/>
            <p:cNvGrpSpPr>
              <a:grpSpLocks/>
            </p:cNvGrpSpPr>
            <p:nvPr/>
          </p:nvGrpSpPr>
          <p:grpSpPr bwMode="auto">
            <a:xfrm>
              <a:off x="4317" y="3315"/>
              <a:ext cx="1022" cy="478"/>
              <a:chOff x="2472" y="3343"/>
              <a:chExt cx="1286" cy="631"/>
            </a:xfrm>
          </p:grpSpPr>
          <p:sp>
            <p:nvSpPr>
              <p:cNvPr id="5159" name="Line 47"/>
              <p:cNvSpPr>
                <a:spLocks noChangeShapeType="1"/>
              </p:cNvSpPr>
              <p:nvPr/>
            </p:nvSpPr>
            <p:spPr bwMode="auto">
              <a:xfrm>
                <a:off x="2472" y="3475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60" name="Line 48"/>
              <p:cNvSpPr>
                <a:spLocks noChangeShapeType="1"/>
              </p:cNvSpPr>
              <p:nvPr/>
            </p:nvSpPr>
            <p:spPr bwMode="auto">
              <a:xfrm>
                <a:off x="2472" y="3629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61" name="Line 49"/>
              <p:cNvSpPr>
                <a:spLocks noChangeShapeType="1"/>
              </p:cNvSpPr>
              <p:nvPr/>
            </p:nvSpPr>
            <p:spPr bwMode="auto">
              <a:xfrm>
                <a:off x="2472" y="3783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62" name="Text Box 50"/>
              <p:cNvSpPr txBox="1">
                <a:spLocks noChangeArrowheads="1"/>
              </p:cNvSpPr>
              <p:nvPr/>
            </p:nvSpPr>
            <p:spPr bwMode="auto">
              <a:xfrm>
                <a:off x="2671" y="3343"/>
                <a:ext cx="146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ko-KR" altLang="ko-KR"/>
              </a:p>
            </p:txBody>
          </p:sp>
          <p:sp>
            <p:nvSpPr>
              <p:cNvPr id="5163" name="Text Box 51"/>
              <p:cNvSpPr txBox="1">
                <a:spLocks noChangeArrowheads="1"/>
              </p:cNvSpPr>
              <p:nvPr/>
            </p:nvSpPr>
            <p:spPr bwMode="auto">
              <a:xfrm>
                <a:off x="2676" y="3505"/>
                <a:ext cx="1082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ko-KR"/>
                  <a:t>comparison</a:t>
                </a:r>
              </a:p>
            </p:txBody>
          </p:sp>
          <p:sp>
            <p:nvSpPr>
              <p:cNvPr id="5164" name="Text Box 52"/>
              <p:cNvSpPr txBox="1">
                <a:spLocks noChangeArrowheads="1"/>
              </p:cNvSpPr>
              <p:nvPr/>
            </p:nvSpPr>
            <p:spPr bwMode="auto">
              <a:xfrm>
                <a:off x="2688" y="3669"/>
                <a:ext cx="901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ko-KR"/>
                  <a:t>operation</a:t>
                </a:r>
              </a:p>
            </p:txBody>
          </p:sp>
          <p:sp>
            <p:nvSpPr>
              <p:cNvPr id="5165" name="Text Box 53"/>
              <p:cNvSpPr txBox="1">
                <a:spLocks noChangeArrowheads="1"/>
              </p:cNvSpPr>
              <p:nvPr/>
            </p:nvSpPr>
            <p:spPr bwMode="auto">
              <a:xfrm>
                <a:off x="2699" y="3347"/>
                <a:ext cx="1031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ko-KR"/>
                  <a:t>recognition</a:t>
                </a:r>
              </a:p>
            </p:txBody>
          </p:sp>
        </p:grpSp>
        <p:sp>
          <p:nvSpPr>
            <p:cNvPr id="5157" name="Text Box 54"/>
            <p:cNvSpPr txBox="1">
              <a:spLocks noChangeArrowheads="1"/>
            </p:cNvSpPr>
            <p:nvPr/>
          </p:nvSpPr>
          <p:spPr bwMode="auto">
            <a:xfrm>
              <a:off x="3334" y="3466"/>
              <a:ext cx="8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r>
                <a:rPr lang="en-US" altLang="ko-KR"/>
                <a:t>※ △ t ≠ 0</a:t>
              </a:r>
            </a:p>
          </p:txBody>
        </p:sp>
        <p:sp>
          <p:nvSpPr>
            <p:cNvPr id="5158" name="Text Box 55"/>
            <p:cNvSpPr txBox="1">
              <a:spLocks noChangeArrowheads="1"/>
            </p:cNvSpPr>
            <p:nvPr/>
          </p:nvSpPr>
          <p:spPr bwMode="auto">
            <a:xfrm>
              <a:off x="3845" y="2056"/>
              <a:ext cx="6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</a:defRPr>
              </a:lvl9pPr>
            </a:lstStyle>
            <a:p>
              <a:pPr eaLnBrk="1" hangingPunct="1"/>
              <a:r>
                <a:rPr lang="en-US" altLang="ko-KR"/>
                <a:t>discrete</a:t>
              </a:r>
            </a:p>
          </p:txBody>
        </p:sp>
      </p:grpSp>
      <p:sp>
        <p:nvSpPr>
          <p:cNvPr id="5127" name="Line 56"/>
          <p:cNvSpPr>
            <a:spLocks noChangeShapeType="1"/>
          </p:cNvSpPr>
          <p:nvPr/>
        </p:nvSpPr>
        <p:spPr bwMode="auto">
          <a:xfrm flipV="1">
            <a:off x="1187450" y="4221163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5128" name="Line 57"/>
          <p:cNvSpPr>
            <a:spLocks noChangeShapeType="1"/>
          </p:cNvSpPr>
          <p:nvPr/>
        </p:nvSpPr>
        <p:spPr bwMode="auto">
          <a:xfrm flipV="1">
            <a:off x="1438275" y="4076700"/>
            <a:ext cx="0" cy="8651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5129" name="Line 58"/>
          <p:cNvSpPr>
            <a:spLocks noChangeShapeType="1"/>
          </p:cNvSpPr>
          <p:nvPr/>
        </p:nvSpPr>
        <p:spPr bwMode="auto">
          <a:xfrm flipV="1">
            <a:off x="3708400" y="4292600"/>
            <a:ext cx="0" cy="6492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Dscf0017-shr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384497" y="188913"/>
            <a:ext cx="8435975" cy="1143000"/>
          </a:xfrm>
        </p:spPr>
        <p:txBody>
          <a:bodyPr/>
          <a:lstStyle/>
          <a:p>
            <a:pPr eaLnBrk="1" hangingPunct="1"/>
            <a:r>
              <a:rPr lang="en-US" altLang="ko-KR" sz="3600" dirty="0" smtClean="0">
                <a:solidFill>
                  <a:srgbClr val="3333FF"/>
                </a:solidFill>
                <a:latin typeface="Arial Narrow" pitchFamily="34" charset="0"/>
              </a:rPr>
              <a:t>Analog (Continuous) vs Digital (Discrete) Signals</a:t>
            </a:r>
          </a:p>
        </p:txBody>
      </p:sp>
      <p:pic>
        <p:nvPicPr>
          <p:cNvPr id="35842" name="Picture 2" descr="http://upload.wikimedia.org/wikipedia/commons/thumb/8/88/Sampled.signal.svg/800px-Sampled.signal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1"/>
            <a:ext cx="395964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Picture 4" descr="http://upload.wikimedia.org/wikipedia/commons/thumb/9/9a/Digital.signal.svg/580px-Digital.signa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05064"/>
            <a:ext cx="3853914" cy="232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01915" y="1916832"/>
            <a:ext cx="2635658" cy="461665"/>
          </a:xfrm>
          <a:prstGeom prst="rect">
            <a:avLst/>
          </a:prstGeom>
          <a:solidFill>
            <a:srgbClr val="7E7B85"/>
          </a:solidFill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Continuous signal</a:t>
            </a:r>
            <a:endParaRPr lang="ko-KR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21516" y="5517232"/>
            <a:ext cx="193354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Digital signal</a:t>
            </a:r>
            <a:endParaRPr lang="ko-KR" alt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4788024" y="2564904"/>
            <a:ext cx="3456395" cy="461665"/>
          </a:xfrm>
          <a:prstGeom prst="rect">
            <a:avLst/>
          </a:prstGeom>
          <a:solidFill>
            <a:srgbClr val="EB3542"/>
          </a:solidFill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Discrete sampled signal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4746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Quantization (Discrete Signal)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447675" y="16335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449263" y="1792288"/>
            <a:ext cx="376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/>
              <a:t>․ sampling → quantization</a:t>
            </a:r>
          </a:p>
        </p:txBody>
      </p:sp>
      <p:sp>
        <p:nvSpPr>
          <p:cNvPr id="6149" name="Line 14"/>
          <p:cNvSpPr>
            <a:spLocks noChangeShapeType="1"/>
          </p:cNvSpPr>
          <p:nvPr/>
        </p:nvSpPr>
        <p:spPr bwMode="auto">
          <a:xfrm flipV="1">
            <a:off x="5202238" y="1854200"/>
            <a:ext cx="0" cy="1514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50" name="Line 15"/>
          <p:cNvSpPr>
            <a:spLocks noChangeShapeType="1"/>
          </p:cNvSpPr>
          <p:nvPr/>
        </p:nvSpPr>
        <p:spPr bwMode="auto">
          <a:xfrm>
            <a:off x="5202238" y="3368675"/>
            <a:ext cx="2665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>
            <a:off x="5130800" y="23780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5130800" y="26114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53" name="Line 18"/>
          <p:cNvSpPr>
            <a:spLocks noChangeShapeType="1"/>
          </p:cNvSpPr>
          <p:nvPr/>
        </p:nvSpPr>
        <p:spPr bwMode="auto">
          <a:xfrm>
            <a:off x="5130800" y="28463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54" name="Line 19"/>
          <p:cNvSpPr>
            <a:spLocks noChangeShapeType="1"/>
          </p:cNvSpPr>
          <p:nvPr/>
        </p:nvSpPr>
        <p:spPr bwMode="auto">
          <a:xfrm>
            <a:off x="5130800" y="307975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55" name="Text Box 20"/>
          <p:cNvSpPr txBox="1">
            <a:spLocks noChangeArrowheads="1"/>
          </p:cNvSpPr>
          <p:nvPr/>
        </p:nvSpPr>
        <p:spPr bwMode="auto">
          <a:xfrm>
            <a:off x="4857750" y="27066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7</a:t>
            </a:r>
          </a:p>
        </p:txBody>
      </p:sp>
      <p:sp>
        <p:nvSpPr>
          <p:cNvPr id="6156" name="Text Box 21"/>
          <p:cNvSpPr txBox="1">
            <a:spLocks noChangeArrowheads="1"/>
          </p:cNvSpPr>
          <p:nvPr/>
        </p:nvSpPr>
        <p:spPr bwMode="auto">
          <a:xfrm>
            <a:off x="4872038" y="2424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8</a:t>
            </a:r>
          </a:p>
        </p:txBody>
      </p:sp>
      <p:sp>
        <p:nvSpPr>
          <p:cNvPr id="6157" name="Text Box 22"/>
          <p:cNvSpPr txBox="1">
            <a:spLocks noChangeArrowheads="1"/>
          </p:cNvSpPr>
          <p:nvPr/>
        </p:nvSpPr>
        <p:spPr bwMode="auto">
          <a:xfrm>
            <a:off x="4872038" y="22034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9</a:t>
            </a:r>
          </a:p>
        </p:txBody>
      </p:sp>
      <p:sp>
        <p:nvSpPr>
          <p:cNvPr id="6158" name="Text Box 23"/>
          <p:cNvSpPr txBox="1">
            <a:spLocks noChangeArrowheads="1"/>
          </p:cNvSpPr>
          <p:nvPr/>
        </p:nvSpPr>
        <p:spPr bwMode="auto">
          <a:xfrm>
            <a:off x="4857750" y="29019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6</a:t>
            </a:r>
          </a:p>
        </p:txBody>
      </p:sp>
      <p:sp>
        <p:nvSpPr>
          <p:cNvPr id="6159" name="Line 24"/>
          <p:cNvSpPr>
            <a:spLocks noChangeShapeType="1"/>
          </p:cNvSpPr>
          <p:nvPr/>
        </p:nvSpPr>
        <p:spPr bwMode="auto">
          <a:xfrm flipV="1">
            <a:off x="5562600" y="2727325"/>
            <a:ext cx="0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0" name="Line 25"/>
          <p:cNvSpPr>
            <a:spLocks noChangeShapeType="1"/>
          </p:cNvSpPr>
          <p:nvPr/>
        </p:nvSpPr>
        <p:spPr bwMode="auto">
          <a:xfrm flipV="1">
            <a:off x="5994400" y="2552700"/>
            <a:ext cx="0" cy="81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1" name="Line 26"/>
          <p:cNvSpPr>
            <a:spLocks noChangeShapeType="1"/>
          </p:cNvSpPr>
          <p:nvPr/>
        </p:nvSpPr>
        <p:spPr bwMode="auto">
          <a:xfrm flipV="1">
            <a:off x="6426200" y="2436813"/>
            <a:ext cx="0" cy="931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2" name="Line 27"/>
          <p:cNvSpPr>
            <a:spLocks noChangeShapeType="1"/>
          </p:cNvSpPr>
          <p:nvPr/>
        </p:nvSpPr>
        <p:spPr bwMode="auto">
          <a:xfrm flipV="1">
            <a:off x="6858000" y="3019425"/>
            <a:ext cx="1588" cy="34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3" name="Line 28"/>
          <p:cNvSpPr>
            <a:spLocks noChangeShapeType="1"/>
          </p:cNvSpPr>
          <p:nvPr/>
        </p:nvSpPr>
        <p:spPr bwMode="auto">
          <a:xfrm flipV="1">
            <a:off x="7289800" y="2960688"/>
            <a:ext cx="1588" cy="407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4" name="Text Box 29"/>
          <p:cNvSpPr txBox="1">
            <a:spLocks noChangeArrowheads="1"/>
          </p:cNvSpPr>
          <p:nvPr/>
        </p:nvSpPr>
        <p:spPr bwMode="auto">
          <a:xfrm>
            <a:off x="4752975" y="1571625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(temp.)</a:t>
            </a:r>
          </a:p>
        </p:txBody>
      </p:sp>
      <p:sp>
        <p:nvSpPr>
          <p:cNvPr id="6165" name="Text Box 30"/>
          <p:cNvSpPr txBox="1">
            <a:spLocks noChangeArrowheads="1"/>
          </p:cNvSpPr>
          <p:nvPr/>
        </p:nvSpPr>
        <p:spPr bwMode="auto">
          <a:xfrm>
            <a:off x="6997700" y="33782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(time)</a:t>
            </a:r>
          </a:p>
        </p:txBody>
      </p:sp>
      <p:sp>
        <p:nvSpPr>
          <p:cNvPr id="6166" name="Line 31"/>
          <p:cNvSpPr>
            <a:spLocks noChangeShapeType="1"/>
          </p:cNvSpPr>
          <p:nvPr/>
        </p:nvSpPr>
        <p:spPr bwMode="auto">
          <a:xfrm flipV="1">
            <a:off x="5219700" y="4010025"/>
            <a:ext cx="0" cy="1514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7" name="Line 32"/>
          <p:cNvSpPr>
            <a:spLocks noChangeShapeType="1"/>
          </p:cNvSpPr>
          <p:nvPr/>
        </p:nvSpPr>
        <p:spPr bwMode="auto">
          <a:xfrm>
            <a:off x="5219700" y="5524500"/>
            <a:ext cx="2665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8" name="Line 33"/>
          <p:cNvSpPr>
            <a:spLocks noChangeShapeType="1"/>
          </p:cNvSpPr>
          <p:nvPr/>
        </p:nvSpPr>
        <p:spPr bwMode="auto">
          <a:xfrm>
            <a:off x="5148263" y="45339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9" name="Line 34"/>
          <p:cNvSpPr>
            <a:spLocks noChangeShapeType="1"/>
          </p:cNvSpPr>
          <p:nvPr/>
        </p:nvSpPr>
        <p:spPr bwMode="auto">
          <a:xfrm>
            <a:off x="5148263" y="47672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70" name="Line 35"/>
          <p:cNvSpPr>
            <a:spLocks noChangeShapeType="1"/>
          </p:cNvSpPr>
          <p:nvPr/>
        </p:nvSpPr>
        <p:spPr bwMode="auto">
          <a:xfrm>
            <a:off x="5148263" y="50006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71" name="Line 36"/>
          <p:cNvSpPr>
            <a:spLocks noChangeShapeType="1"/>
          </p:cNvSpPr>
          <p:nvPr/>
        </p:nvSpPr>
        <p:spPr bwMode="auto">
          <a:xfrm>
            <a:off x="5148263" y="52355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72" name="Text Box 37"/>
          <p:cNvSpPr txBox="1">
            <a:spLocks noChangeArrowheads="1"/>
          </p:cNvSpPr>
          <p:nvPr/>
        </p:nvSpPr>
        <p:spPr bwMode="auto">
          <a:xfrm>
            <a:off x="4875213" y="4826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2</a:t>
            </a:r>
          </a:p>
        </p:txBody>
      </p:sp>
      <p:sp>
        <p:nvSpPr>
          <p:cNvPr id="6173" name="Text Box 38"/>
          <p:cNvSpPr txBox="1">
            <a:spLocks noChangeArrowheads="1"/>
          </p:cNvSpPr>
          <p:nvPr/>
        </p:nvSpPr>
        <p:spPr bwMode="auto">
          <a:xfrm>
            <a:off x="4864100" y="4592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3</a:t>
            </a:r>
          </a:p>
        </p:txBody>
      </p:sp>
      <p:sp>
        <p:nvSpPr>
          <p:cNvPr id="6174" name="Text Box 39"/>
          <p:cNvSpPr txBox="1">
            <a:spLocks noChangeArrowheads="1"/>
          </p:cNvSpPr>
          <p:nvPr/>
        </p:nvSpPr>
        <p:spPr bwMode="auto">
          <a:xfrm>
            <a:off x="4864100" y="43592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4</a:t>
            </a:r>
          </a:p>
        </p:txBody>
      </p:sp>
      <p:sp>
        <p:nvSpPr>
          <p:cNvPr id="6175" name="Text Box 40"/>
          <p:cNvSpPr txBox="1">
            <a:spLocks noChangeArrowheads="1"/>
          </p:cNvSpPr>
          <p:nvPr/>
        </p:nvSpPr>
        <p:spPr bwMode="auto">
          <a:xfrm>
            <a:off x="4875213" y="5068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1</a:t>
            </a:r>
          </a:p>
        </p:txBody>
      </p:sp>
      <p:sp>
        <p:nvSpPr>
          <p:cNvPr id="6176" name="Line 41"/>
          <p:cNvSpPr>
            <a:spLocks noChangeShapeType="1"/>
          </p:cNvSpPr>
          <p:nvPr/>
        </p:nvSpPr>
        <p:spPr bwMode="auto">
          <a:xfrm flipH="1" flipV="1">
            <a:off x="5562600" y="5233988"/>
            <a:ext cx="17463" cy="29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77" name="Line 42"/>
          <p:cNvSpPr>
            <a:spLocks noChangeShapeType="1"/>
          </p:cNvSpPr>
          <p:nvPr/>
        </p:nvSpPr>
        <p:spPr bwMode="auto">
          <a:xfrm flipH="1" flipV="1">
            <a:off x="5994400" y="5000625"/>
            <a:ext cx="17463" cy="52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78" name="Line 43"/>
          <p:cNvSpPr>
            <a:spLocks noChangeShapeType="1"/>
          </p:cNvSpPr>
          <p:nvPr/>
        </p:nvSpPr>
        <p:spPr bwMode="auto">
          <a:xfrm flipH="1" flipV="1">
            <a:off x="6426200" y="5000625"/>
            <a:ext cx="17463" cy="52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79" name="Text Box 44"/>
          <p:cNvSpPr txBox="1">
            <a:spLocks noChangeArrowheads="1"/>
          </p:cNvSpPr>
          <p:nvPr/>
        </p:nvSpPr>
        <p:spPr bwMode="auto">
          <a:xfrm>
            <a:off x="4770438" y="372745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(bit)</a:t>
            </a:r>
          </a:p>
        </p:txBody>
      </p:sp>
      <p:sp>
        <p:nvSpPr>
          <p:cNvPr id="6180" name="Text Box 45"/>
          <p:cNvSpPr txBox="1">
            <a:spLocks noChangeArrowheads="1"/>
          </p:cNvSpPr>
          <p:nvPr/>
        </p:nvSpPr>
        <p:spPr bwMode="auto">
          <a:xfrm>
            <a:off x="7015163" y="553243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ko-KR"/>
              <a:t>(time)</a:t>
            </a:r>
          </a:p>
        </p:txBody>
      </p:sp>
      <p:sp>
        <p:nvSpPr>
          <p:cNvPr id="6181" name="Line 46"/>
          <p:cNvSpPr>
            <a:spLocks noChangeShapeType="1"/>
          </p:cNvSpPr>
          <p:nvPr/>
        </p:nvSpPr>
        <p:spPr bwMode="auto">
          <a:xfrm flipH="1" flipV="1">
            <a:off x="6859588" y="5233988"/>
            <a:ext cx="17462" cy="29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82" name="Line 47"/>
          <p:cNvSpPr>
            <a:spLocks noChangeShapeType="1"/>
          </p:cNvSpPr>
          <p:nvPr/>
        </p:nvSpPr>
        <p:spPr bwMode="auto">
          <a:xfrm flipH="1" flipV="1">
            <a:off x="7345363" y="5233988"/>
            <a:ext cx="17462" cy="29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83" name="Line 48"/>
          <p:cNvSpPr>
            <a:spLocks noChangeShapeType="1"/>
          </p:cNvSpPr>
          <p:nvPr/>
        </p:nvSpPr>
        <p:spPr bwMode="auto">
          <a:xfrm>
            <a:off x="5275263" y="5000625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84" name="Line 49"/>
          <p:cNvSpPr>
            <a:spLocks noChangeShapeType="1"/>
          </p:cNvSpPr>
          <p:nvPr/>
        </p:nvSpPr>
        <p:spPr bwMode="auto">
          <a:xfrm>
            <a:off x="5202238" y="5233988"/>
            <a:ext cx="26654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85" name="Line 50"/>
          <p:cNvSpPr>
            <a:spLocks noChangeShapeType="1"/>
          </p:cNvSpPr>
          <p:nvPr/>
        </p:nvSpPr>
        <p:spPr bwMode="auto">
          <a:xfrm>
            <a:off x="5202238" y="3076575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86" name="Line 51"/>
          <p:cNvSpPr>
            <a:spLocks noChangeShapeType="1"/>
          </p:cNvSpPr>
          <p:nvPr/>
        </p:nvSpPr>
        <p:spPr bwMode="auto">
          <a:xfrm>
            <a:off x="5202238" y="2844800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87" name="Line 52"/>
          <p:cNvSpPr>
            <a:spLocks noChangeShapeType="1"/>
          </p:cNvSpPr>
          <p:nvPr/>
        </p:nvSpPr>
        <p:spPr bwMode="auto">
          <a:xfrm>
            <a:off x="5218113" y="261143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88" name="Line 53"/>
          <p:cNvSpPr>
            <a:spLocks noChangeShapeType="1"/>
          </p:cNvSpPr>
          <p:nvPr/>
        </p:nvSpPr>
        <p:spPr bwMode="auto">
          <a:xfrm>
            <a:off x="5202238" y="2379663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" name="아래쪽 화살표 1"/>
          <p:cNvSpPr/>
          <p:nvPr/>
        </p:nvSpPr>
        <p:spPr bwMode="auto">
          <a:xfrm>
            <a:off x="6320232" y="4060032"/>
            <a:ext cx="648072" cy="665956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6190" name="Text Box 55"/>
          <p:cNvSpPr txBox="1">
            <a:spLocks noChangeArrowheads="1"/>
          </p:cNvSpPr>
          <p:nvPr/>
        </p:nvSpPr>
        <p:spPr bwMode="auto">
          <a:xfrm>
            <a:off x="5830888" y="3727450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/>
              <a:t>(quantization)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4000">
                <a:solidFill>
                  <a:srgbClr val="3333FF"/>
                </a:solidFill>
                <a:latin typeface="Arial Narrow" pitchFamily="34" charset="0"/>
              </a:rPr>
              <a:t>Binary Digit?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696200" cy="8540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ko-KR" sz="2000" dirty="0">
                <a:latin typeface="굴림" pitchFamily="50" charset="-127"/>
              </a:rPr>
              <a:t> </a:t>
            </a:r>
            <a:r>
              <a:rPr lang="en-US" altLang="ko-KR" sz="2000" dirty="0"/>
              <a:t>Binary:- Two </a:t>
            </a:r>
            <a:r>
              <a:rPr lang="en-US" altLang="ko-KR" sz="2000" dirty="0" smtClean="0"/>
              <a:t>values (</a:t>
            </a:r>
            <a:r>
              <a:rPr lang="en-US" altLang="ko-KR" sz="2000" dirty="0">
                <a:solidFill>
                  <a:srgbClr val="FF0000"/>
                </a:solidFill>
              </a:rPr>
              <a:t>0</a:t>
            </a:r>
            <a:r>
              <a:rPr lang="en-US" altLang="ko-KR" sz="2000" dirty="0"/>
              <a:t>, </a:t>
            </a:r>
            <a:r>
              <a:rPr lang="en-US" altLang="ko-KR" sz="2000" dirty="0">
                <a:solidFill>
                  <a:srgbClr val="FF0000"/>
                </a:solidFill>
              </a:rPr>
              <a:t>1</a:t>
            </a:r>
            <a:r>
              <a:rPr lang="en-US" altLang="ko-KR" sz="2000" dirty="0"/>
              <a:t>)</a:t>
            </a:r>
          </a:p>
          <a:p>
            <a:pPr eaLnBrk="1" hangingPunct="1"/>
            <a:r>
              <a:rPr lang="en-US" altLang="ko-KR" sz="2000" dirty="0"/>
              <a:t>          -  Each digit is called  as a “</a:t>
            </a:r>
            <a:r>
              <a:rPr lang="en-US" altLang="ko-KR" sz="2000" dirty="0">
                <a:solidFill>
                  <a:srgbClr val="3333FF"/>
                </a:solidFill>
              </a:rPr>
              <a:t>bit</a:t>
            </a:r>
            <a:r>
              <a:rPr lang="en-US" altLang="ko-KR" sz="2000" dirty="0"/>
              <a:t>”</a:t>
            </a:r>
            <a:r>
              <a:rPr lang="en-US" altLang="ko-KR" sz="2000" dirty="0">
                <a:latin typeface="굴림" pitchFamily="50" charset="-127"/>
              </a:rPr>
              <a:t>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3581400"/>
            <a:ext cx="8077200" cy="1768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ko-KR" sz="2000">
                <a:latin typeface="굴림" pitchFamily="50" charset="-127"/>
              </a:rPr>
              <a:t> </a:t>
            </a:r>
            <a:r>
              <a:rPr lang="en-US" altLang="ko-KR" sz="2000"/>
              <a:t>Number representation with only two values (0,1)</a:t>
            </a:r>
          </a:p>
          <a:p>
            <a:pPr eaLnBrk="1" hangingPunct="1">
              <a:buFontTx/>
              <a:buChar char="•"/>
            </a:pPr>
            <a:r>
              <a:rPr lang="en-US" altLang="ko-KR" sz="2000"/>
              <a:t> Can be implemented with simple electronics devices     </a:t>
            </a:r>
          </a:p>
          <a:p>
            <a:pPr eaLnBrk="1" hangingPunct="1"/>
            <a:r>
              <a:rPr lang="en-US" altLang="ko-KR" sz="2000"/>
              <a:t>      (ex: Voltage:  High(1),   Low(0)</a:t>
            </a:r>
          </a:p>
          <a:p>
            <a:pPr eaLnBrk="1" hangingPunct="1"/>
            <a:r>
              <a:rPr lang="en-US" altLang="ko-KR" sz="2000"/>
              <a:t>               Switch:  On (1),    Off(0)…)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3048000"/>
            <a:ext cx="792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2400" b="1"/>
              <a:t>Good Things in Binary Number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 dirty="0" smtClean="0">
                <a:solidFill>
                  <a:srgbClr val="3333FF"/>
                </a:solidFill>
                <a:latin typeface="Arial Narrow" pitchFamily="34" charset="0"/>
              </a:rPr>
              <a:t>Digital Circuit (Switching Circuit)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153400" cy="2225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ko-KR">
                <a:latin typeface="굴림" pitchFamily="50" charset="-127"/>
              </a:rPr>
              <a:t>  </a:t>
            </a:r>
            <a:r>
              <a:rPr lang="en-US" altLang="ko-KR" sz="2000" b="1">
                <a:solidFill>
                  <a:srgbClr val="FF0000"/>
                </a:solidFill>
              </a:rPr>
              <a:t>Combinational Circuit</a:t>
            </a:r>
            <a:r>
              <a:rPr lang="en-US" altLang="ko-KR" sz="2000" b="1"/>
              <a:t> :</a:t>
            </a:r>
            <a:r>
              <a:rPr lang="en-US" altLang="ko-KR" sz="2000"/>
              <a:t> </a:t>
            </a:r>
          </a:p>
          <a:p>
            <a:pPr lvl="1" eaLnBrk="1" hangingPunct="1"/>
            <a:r>
              <a:rPr lang="en-US" altLang="ko-KR">
                <a:latin typeface="굴림" pitchFamily="50" charset="-127"/>
              </a:rPr>
              <a:t>-</a:t>
            </a:r>
            <a:r>
              <a:rPr lang="en-US" altLang="ko-KR" sz="2000"/>
              <a:t> outputs depend on only present inputs, not on past inputs</a:t>
            </a:r>
          </a:p>
          <a:p>
            <a:pPr eaLnBrk="1" hangingPunct="1">
              <a:buFontTx/>
              <a:buChar char="•"/>
            </a:pPr>
            <a:r>
              <a:rPr lang="en-US" altLang="ko-KR" sz="2000"/>
              <a:t>  </a:t>
            </a:r>
            <a:r>
              <a:rPr lang="en-US" altLang="ko-KR" sz="2000" b="1">
                <a:solidFill>
                  <a:srgbClr val="FF0000"/>
                </a:solidFill>
              </a:rPr>
              <a:t>Sequential Circuit</a:t>
            </a:r>
            <a:r>
              <a:rPr lang="en-US" altLang="ko-KR" sz="2000" b="1"/>
              <a:t>:</a:t>
            </a:r>
          </a:p>
          <a:p>
            <a:pPr lvl="1" eaLnBrk="1" hangingPunct="1"/>
            <a:r>
              <a:rPr lang="en-US" altLang="ko-KR">
                <a:latin typeface="굴림" pitchFamily="50" charset="-127"/>
              </a:rPr>
              <a:t>- </a:t>
            </a:r>
            <a:r>
              <a:rPr lang="en-US" altLang="ko-KR" sz="2000"/>
              <a:t>outputs depend on both present inputs and past inputs</a:t>
            </a:r>
          </a:p>
          <a:p>
            <a:pPr lvl="1" eaLnBrk="1" hangingPunct="1"/>
            <a:r>
              <a:rPr lang="en-US" altLang="ko-KR">
                <a:latin typeface="굴림" pitchFamily="50" charset="-127"/>
              </a:rPr>
              <a:t>- </a:t>
            </a:r>
            <a:r>
              <a:rPr lang="en-US" altLang="ko-KR" sz="2000"/>
              <a:t>has “memory” function</a:t>
            </a: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19" y="4221088"/>
            <a:ext cx="5822962" cy="1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33FF"/>
                </a:solidFill>
                <a:latin typeface="Arial Narrow" pitchFamily="34" charset="0"/>
              </a:rPr>
              <a:t>1.2	Number Systems and Conversion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395536" y="1340768"/>
            <a:ext cx="3167583" cy="369332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/>
              <a:t>Decimal: </a:t>
            </a:r>
            <a:r>
              <a:rPr lang="en-US" altLang="ko-KR" dirty="0" smtClean="0"/>
              <a:t>0</a:t>
            </a:r>
            <a:r>
              <a:rPr lang="en-US" altLang="ko-KR" dirty="0"/>
              <a:t>..9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395535" y="1851447"/>
            <a:ext cx="3167584" cy="36933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/>
              <a:t>Binary</a:t>
            </a:r>
            <a:r>
              <a:rPr lang="en-US" altLang="ko-KR" dirty="0" smtClean="0"/>
              <a:t>: 0 </a:t>
            </a:r>
            <a:r>
              <a:rPr lang="en-US" altLang="ko-KR" dirty="0"/>
              <a:t>and 1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384423" y="2355503"/>
            <a:ext cx="3178696" cy="369332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dirty="0" smtClean="0"/>
              <a:t>Hexadecimal: 0</a:t>
            </a:r>
            <a:r>
              <a:rPr lang="en-US" altLang="ko-KR" dirty="0"/>
              <a:t>..9 and A..F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617669"/>
              </p:ext>
            </p:extLst>
          </p:nvPr>
        </p:nvGraphicFramePr>
        <p:xfrm>
          <a:off x="4572000" y="1340768"/>
          <a:ext cx="4248150" cy="5112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050"/>
                <a:gridCol w="1416050"/>
                <a:gridCol w="1416050"/>
              </a:tblGrid>
              <a:tr h="269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Decimal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Binary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Hexadecimal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13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14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15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17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1325</Words>
  <Application>Microsoft Office PowerPoint</Application>
  <PresentationFormat>화면 슬라이드 쇼(4:3)</PresentationFormat>
  <Paragraphs>549</Paragraphs>
  <Slides>40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40</vt:i4>
      </vt:variant>
    </vt:vector>
  </HeadingPairs>
  <TitlesOfParts>
    <vt:vector size="53" baseType="lpstr">
      <vt:lpstr>Times-Roman</vt:lpstr>
      <vt:lpstr>굴림</vt:lpstr>
      <vt:lpstr>Arial</vt:lpstr>
      <vt:lpstr>Arial Narrow</vt:lpstr>
      <vt:lpstr>Cambria Math</vt:lpstr>
      <vt:lpstr>Consolas</vt:lpstr>
      <vt:lpstr>Helvetica</vt:lpstr>
      <vt:lpstr>Tahoma</vt:lpstr>
      <vt:lpstr>Times New Roman</vt:lpstr>
      <vt:lpstr>Wingdings</vt:lpstr>
      <vt:lpstr>기본 디자인</vt:lpstr>
      <vt:lpstr>Equation</vt:lpstr>
      <vt:lpstr>수식</vt:lpstr>
      <vt:lpstr>PowerPoint 프레젠테이션</vt:lpstr>
      <vt:lpstr>PowerPoint 프레젠테이션</vt:lpstr>
      <vt:lpstr>1.1 Digital Systems and Switching Circuits</vt:lpstr>
      <vt:lpstr>Analog (Continuous) vs Digital (Discrete)</vt:lpstr>
      <vt:lpstr>Analog (Continuous) vs Digital (Discrete) Signals</vt:lpstr>
      <vt:lpstr>Quantization (Discrete Signal)</vt:lpstr>
      <vt:lpstr>PowerPoint 프레젠테이션</vt:lpstr>
      <vt:lpstr>Digital Circuit (Switching Circuit)</vt:lpstr>
      <vt:lpstr>1.2 Number Systems and Conversion</vt:lpstr>
      <vt:lpstr>1.2 Number Systems and Conversion</vt:lpstr>
      <vt:lpstr>1.2 Number Systems and Conversion</vt:lpstr>
      <vt:lpstr>1.2 Number Systems and Conversion</vt:lpstr>
      <vt:lpstr>1.2 Number Systems and Conversion</vt:lpstr>
      <vt:lpstr>1.2 Number Systems and Conversion</vt:lpstr>
      <vt:lpstr>1.2 Number Systems and Conversion</vt:lpstr>
      <vt:lpstr>1.2 Number Systems and Conversion</vt:lpstr>
      <vt:lpstr>1.2 Number Systems and Conversion</vt:lpstr>
      <vt:lpstr>1.3 Binary Arithmetic</vt:lpstr>
      <vt:lpstr>1.3 Binary Arithmetic</vt:lpstr>
      <vt:lpstr>1.3 Binary Arithmetic</vt:lpstr>
      <vt:lpstr>1.3 Binary Arithmetic</vt:lpstr>
      <vt:lpstr>1.3 Binary Arithmetic</vt:lpstr>
      <vt:lpstr>1.4 Representation of Negative Numbers</vt:lpstr>
      <vt:lpstr>1.4 Representation of Negative Numbers</vt:lpstr>
      <vt:lpstr>1.4 Representation of Negative Numbers</vt:lpstr>
      <vt:lpstr>1.4 Representation of Negative Numbers</vt:lpstr>
      <vt:lpstr>1.4 Representation of Negative Numbers</vt:lpstr>
      <vt:lpstr>1.4 Representation of Negative Numbers</vt:lpstr>
      <vt:lpstr>1.4 Representation of Negative Numbers</vt:lpstr>
      <vt:lpstr>1.4 Representation of Negative Number</vt:lpstr>
      <vt:lpstr>1.4 Representation of Negative Number</vt:lpstr>
      <vt:lpstr>1.4 Representation of Negative Numbers</vt:lpstr>
      <vt:lpstr>1.4 Representation of Negative Numbers</vt:lpstr>
      <vt:lpstr>1.4 Representation of Negative Numbers</vt:lpstr>
      <vt:lpstr>1.4 Representation of Negative Numbers </vt:lpstr>
      <vt:lpstr>1.4 Representation of Negative Numbers</vt:lpstr>
      <vt:lpstr>1.5 Binary Codes</vt:lpstr>
      <vt:lpstr>1.5 Binary Codes</vt:lpstr>
      <vt:lpstr>PowerPoint 프레젠테이션</vt:lpstr>
      <vt:lpstr>PowerPoint 프레젠테이션</vt:lpstr>
    </vt:vector>
  </TitlesOfParts>
  <Company>Inje Univ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Jongman Cho</dc:creator>
  <cp:lastModifiedBy>Administrator</cp:lastModifiedBy>
  <cp:revision>132</cp:revision>
  <dcterms:created xsi:type="dcterms:W3CDTF">2003-08-14T08:31:30Z</dcterms:created>
  <dcterms:modified xsi:type="dcterms:W3CDTF">2017-03-06T01:43:34Z</dcterms:modified>
</cp:coreProperties>
</file>