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20" r:id="rId4"/>
    <p:sldMasterId id="2147483732" r:id="rId5"/>
    <p:sldMasterId id="2147483744" r:id="rId6"/>
    <p:sldMasterId id="2147483756" r:id="rId7"/>
  </p:sldMasterIdLst>
  <p:sldIdLst>
    <p:sldId id="256" r:id="rId8"/>
    <p:sldId id="287" r:id="rId9"/>
    <p:sldId id="307" r:id="rId10"/>
    <p:sldId id="313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15" r:id="rId29"/>
    <p:sldId id="316" r:id="rId30"/>
    <p:sldId id="317" r:id="rId31"/>
    <p:sldId id="318" r:id="rId32"/>
    <p:sldId id="319" r:id="rId33"/>
    <p:sldId id="320" r:id="rId34"/>
    <p:sldId id="288" r:id="rId3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20000"/>
      </a:spcBef>
      <a:spcAft>
        <a:spcPct val="0"/>
      </a:spcAft>
      <a:buChar char="•"/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20000"/>
      </a:spcBef>
      <a:spcAft>
        <a:spcPct val="0"/>
      </a:spcAft>
      <a:buChar char="•"/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20000"/>
      </a:spcBef>
      <a:spcAft>
        <a:spcPct val="0"/>
      </a:spcAft>
      <a:buChar char="•"/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20000"/>
      </a:spcBef>
      <a:spcAft>
        <a:spcPct val="0"/>
      </a:spcAft>
      <a:buChar char="•"/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20000"/>
      </a:spcBef>
      <a:spcAft>
        <a:spcPct val="0"/>
      </a:spcAft>
      <a:buChar char="•"/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3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EDF0A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7217" autoAdjust="0"/>
  </p:normalViewPr>
  <p:slideViewPr>
    <p:cSldViewPr showGuides="1">
      <p:cViewPr varScale="1">
        <p:scale>
          <a:sx n="113" d="100"/>
          <a:sy n="113" d="100"/>
        </p:scale>
        <p:origin x="14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91249-62E9-4BA5-9C85-8AE707BC63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173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2044E-383A-400D-B688-B9593953288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580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23AEC-0BB5-4D48-B26C-E29B812E1C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1724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0" name="부제목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95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89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73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3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3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07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27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4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92090-B197-4395-8C8E-2C0A162B56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0225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한쪽 모서리가 둥근 사각형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1058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92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31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96414" y="2130425"/>
            <a:ext cx="8161866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defTabSz="914400" rtl="0" eaLnBrk="1" latinLnBrk="1" hangingPunct="1">
              <a:spcBef>
                <a:spcPct val="0"/>
              </a:spcBef>
              <a:buNone/>
              <a:defRPr lang="ko-KR" altLang="en-US" sz="4400" b="1" kern="1200" cap="none" spc="0" baseline="0" dirty="0">
                <a:ln w="11430">
                  <a:noFill/>
                </a:ln>
                <a:gradFill>
                  <a:gsLst>
                    <a:gs pos="0">
                      <a:srgbClr val="852F9D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HY헤드라인M" pitchFamily="18" charset="-127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36744" y="3319474"/>
            <a:ext cx="6721536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369D03A-484E-4C71-89B8-5B4ABE80C341}" type="datetimeFigureOut">
              <a:rPr lang="ko-KR" altLang="en-US">
                <a:solidFill>
                  <a:srgbClr val="020C27"/>
                </a:solidFill>
              </a:rPr>
              <a:pPr>
                <a:defRPr/>
              </a:pPr>
              <a:t>2018-03-02</a:t>
            </a:fld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63ABF4-C1A7-48C6-ACA1-134C5841D2CD}" type="slidenum">
              <a:rPr lang="ko-KR" altLang="en-US">
                <a:solidFill>
                  <a:srgbClr val="020C27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20C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1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HY울릉도M" pitchFamily="18" charset="-127"/>
                <a:ea typeface="HY울릉도M" pitchFamily="18" charset="-127"/>
              </a:defRPr>
            </a:lvl1pPr>
            <a:lvl2pPr>
              <a:defRPr sz="2800">
                <a:latin typeface="HY울릉도M" pitchFamily="18" charset="-127"/>
                <a:ea typeface="HY울릉도M" pitchFamily="18" charset="-127"/>
              </a:defRPr>
            </a:lvl2pPr>
            <a:lvl3pPr>
              <a:defRPr sz="2400">
                <a:latin typeface="HY울릉도M" pitchFamily="18" charset="-127"/>
                <a:ea typeface="HY울릉도M" pitchFamily="18" charset="-127"/>
              </a:defRPr>
            </a:lvl3pPr>
            <a:lvl4pPr>
              <a:defRPr sz="2000">
                <a:latin typeface="HY울릉도M" pitchFamily="18" charset="-127"/>
                <a:ea typeface="HY울릉도M" pitchFamily="18" charset="-127"/>
              </a:defRPr>
            </a:lvl4pPr>
            <a:lvl5pPr>
              <a:defRPr sz="2000">
                <a:latin typeface="HY울릉도M" pitchFamily="18" charset="-127"/>
                <a:ea typeface="HY울릉도M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AAD73-EA00-43BF-9863-33B42FB1938C}" type="datetimeFigureOut">
              <a:rPr lang="ko-KR" altLang="en-US">
                <a:solidFill>
                  <a:srgbClr val="020C27"/>
                </a:solidFill>
              </a:rPr>
              <a:pPr>
                <a:defRPr/>
              </a:pPr>
              <a:t>2018-03-02</a:t>
            </a:fld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0367-0CCA-479D-98B9-AA7AE88F70EB}" type="slidenum">
              <a:rPr lang="ko-KR" altLang="en-US">
                <a:solidFill>
                  <a:srgbClr val="020C27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20C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96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accent3">
                    <a:lumMod val="75000"/>
                  </a:schemeClr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75000"/>
                  </a:schemeClr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8206-F1E0-4D22-BEE1-1D9AEF2F5736}" type="datetimeFigureOut">
              <a:rPr lang="ko-KR" altLang="en-US">
                <a:solidFill>
                  <a:srgbClr val="020C27"/>
                </a:solidFill>
              </a:rPr>
              <a:pPr>
                <a:defRPr/>
              </a:pPr>
              <a:t>2018-03-02</a:t>
            </a:fld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1BA0-E70C-4031-9BC8-16D0CD4D7271}" type="slidenum">
              <a:rPr lang="ko-KR" altLang="en-US">
                <a:solidFill>
                  <a:srgbClr val="020C27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20C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35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C7C4-6FEF-4365-9853-DC7E576B7D68}" type="datetimeFigureOut">
              <a:rPr lang="ko-KR" altLang="en-US">
                <a:solidFill>
                  <a:srgbClr val="020C27"/>
                </a:solidFill>
              </a:rPr>
              <a:pPr>
                <a:defRPr/>
              </a:pPr>
              <a:t>2018-03-02</a:t>
            </a:fld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CEE4-0F82-4E6D-AB61-AFA997413F78}" type="slidenum">
              <a:rPr lang="ko-KR" altLang="en-US">
                <a:solidFill>
                  <a:srgbClr val="020C27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20C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51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64D8F-3813-43B4-9D0C-8C788BF96C0F}" type="datetimeFigureOut">
              <a:rPr lang="ko-KR" altLang="en-US">
                <a:solidFill>
                  <a:srgbClr val="020C27"/>
                </a:solidFill>
              </a:rPr>
              <a:pPr>
                <a:defRPr/>
              </a:pPr>
              <a:t>2018-03-02</a:t>
            </a:fld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FE1E-A81D-4789-9205-6DDD64F8732E}" type="slidenum">
              <a:rPr lang="ko-KR" altLang="en-US">
                <a:solidFill>
                  <a:srgbClr val="020C27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20C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8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8209-D39A-436D-BB9C-78CF4F0483E0}" type="datetimeFigureOut">
              <a:rPr lang="ko-KR" altLang="en-US">
                <a:solidFill>
                  <a:srgbClr val="020C27"/>
                </a:solidFill>
              </a:rPr>
              <a:pPr>
                <a:defRPr/>
              </a:pPr>
              <a:t>2018-03-02</a:t>
            </a:fld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B420-5518-4348-AB8B-16888D213BBE}" type="slidenum">
              <a:rPr lang="ko-KR" altLang="en-US">
                <a:solidFill>
                  <a:srgbClr val="020C27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20C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53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FCD60-2664-41CA-B13B-B5A41CF7FF3D}" type="datetimeFigureOut">
              <a:rPr lang="ko-KR" altLang="en-US">
                <a:solidFill>
                  <a:srgbClr val="020C27"/>
                </a:solidFill>
              </a:rPr>
              <a:pPr>
                <a:defRPr/>
              </a:pPr>
              <a:t>2018-03-02</a:t>
            </a:fld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50657-0156-473D-899A-AD2785E35C55}" type="slidenum">
              <a:rPr lang="ko-KR" altLang="en-US">
                <a:solidFill>
                  <a:srgbClr val="020C27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20C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7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52ED8-92DD-42D6-A195-FD526E869F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45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3008313" cy="946788"/>
          </a:xfrm>
        </p:spPr>
        <p:txBody>
          <a:bodyPr anchor="b"/>
          <a:lstStyle>
            <a:lvl1pPr algn="l">
              <a:defRPr sz="2000" b="0">
                <a:solidFill>
                  <a:schemeClr val="accent3">
                    <a:lumMod val="75000"/>
                  </a:schemeClr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0" cy="476886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2304086"/>
            <a:ext cx="3008313" cy="38220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0BA01-788D-43D2-98CE-0F2A3E64DEEB}" type="datetimeFigureOut">
              <a:rPr lang="ko-KR" altLang="en-US">
                <a:solidFill>
                  <a:srgbClr val="020C27"/>
                </a:solidFill>
              </a:rPr>
              <a:pPr>
                <a:defRPr/>
              </a:pPr>
              <a:t>2018-03-02</a:t>
            </a:fld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3EB33-2BF1-403B-818D-1123DC1CA670}" type="slidenum">
              <a:rPr lang="ko-KR" altLang="en-US">
                <a:solidFill>
                  <a:srgbClr val="020C27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20C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70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1285859"/>
            <a:ext cx="5486400" cy="344171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2E7A0-1388-4D18-B482-D4DDF03D4BD7}" type="datetimeFigureOut">
              <a:rPr lang="ko-KR" altLang="en-US">
                <a:solidFill>
                  <a:srgbClr val="020C27"/>
                </a:solidFill>
              </a:rPr>
              <a:pPr>
                <a:defRPr/>
              </a:pPr>
              <a:t>2018-03-02</a:t>
            </a:fld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F643-EC54-40C1-A473-25348DCED0FD}" type="slidenum">
              <a:rPr lang="ko-KR" altLang="en-US">
                <a:solidFill>
                  <a:srgbClr val="020C27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20C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35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88DE-73FC-47FE-A618-9BB1EC86CB12}" type="datetimeFigureOut">
              <a:rPr lang="ko-KR" altLang="en-US">
                <a:solidFill>
                  <a:srgbClr val="020C27"/>
                </a:solidFill>
              </a:rPr>
              <a:pPr>
                <a:defRPr/>
              </a:pPr>
              <a:t>2018-03-02</a:t>
            </a:fld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6AD2A-0C95-467F-82FA-BCCCFD677F1A}" type="slidenum">
              <a:rPr lang="ko-KR" altLang="en-US">
                <a:solidFill>
                  <a:srgbClr val="020C27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20C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142984"/>
            <a:ext cx="2057400" cy="4983179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2984"/>
            <a:ext cx="6019800" cy="498317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AC0E-2ACD-4645-A8A5-1E3450898E6D}" type="datetimeFigureOut">
              <a:rPr lang="ko-KR" altLang="en-US">
                <a:solidFill>
                  <a:srgbClr val="020C27"/>
                </a:solidFill>
              </a:rPr>
              <a:pPr>
                <a:defRPr/>
              </a:pPr>
              <a:t>2018-03-02</a:t>
            </a:fld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248E-A07E-4D79-BBA3-60A8829777D5}" type="slidenum">
              <a:rPr lang="ko-KR" altLang="en-US">
                <a:solidFill>
                  <a:srgbClr val="020C27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20C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26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0" name="부제목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82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16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9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51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82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7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35B11-127C-474E-85D7-083F5AF7743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02844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940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29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한쪽 모서리가 둥근 사각형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320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69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93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0" name="부제목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714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80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56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30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5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6DA3F-2C59-4680-AFA5-DA088CFA37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633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41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69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053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한쪽 모서리가 둥근 사각형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43570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365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879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0" name="부제목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556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996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929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6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B1096-1382-485E-A0D9-C79A7C22444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38757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309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578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898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718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한쪽 모서리가 둥근 사각형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44196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330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200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0" name="부제목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821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88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4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923C7-84AD-4BF1-BC02-AE1DCF59303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2486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57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99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304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092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581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한쪽 모서리가 둥근 사각형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16148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73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7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1C98B-2FCB-40A3-957F-B83A140BC1B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960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4D2D3-727F-41E8-A452-172C5CD1CD4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053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3D624FB8-C3FB-48C4-A6DB-6C7E425CB09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4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3" name="제목 개체 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6896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1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1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1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1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01625" y="0"/>
            <a:ext cx="82296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071563"/>
            <a:ext cx="82296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buFontTx/>
              <a:buNone/>
              <a:defRPr/>
            </a:pPr>
            <a:fld id="{7D8E8395-BADE-4C47-908A-DE85DE846C4D}" type="datetimeFigureOut">
              <a:rPr lang="ko-KR" altLang="en-US">
                <a:solidFill>
                  <a:srgbClr val="020C27"/>
                </a:solidFill>
              </a:rPr>
              <a:pPr>
                <a:buFontTx/>
                <a:buNone/>
                <a:defRPr/>
              </a:pPr>
              <a:t>2018-03-02</a:t>
            </a:fld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buFontTx/>
              <a:buNone/>
              <a:defRPr/>
            </a:pPr>
            <a:endParaRPr lang="ko-KR" altLang="en-US">
              <a:solidFill>
                <a:srgbClr val="020C27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buFontTx/>
              <a:buNone/>
              <a:defRPr/>
            </a:pPr>
            <a:fld id="{ABACE4CE-4719-463B-B13F-19D175B0BD8E}" type="slidenum">
              <a:rPr lang="ko-KR" altLang="en-US">
                <a:solidFill>
                  <a:srgbClr val="020C27"/>
                </a:solidFill>
              </a:rPr>
              <a:pPr>
                <a:buFontTx/>
                <a:buNone/>
                <a:defRPr/>
              </a:pPr>
              <a:t>‹#›</a:t>
            </a:fld>
            <a:endParaRPr lang="ko-KR" altLang="en-US">
              <a:solidFill>
                <a:srgbClr val="020C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4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kern="1200">
          <a:ln w="18415" cmpd="sng">
            <a:noFill/>
            <a:prstDash val="solid"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견고딕" pitchFamily="18" charset="-127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견고딕" pitchFamily="18" charset="-127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견고딕" pitchFamily="18" charset="-127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견고딕" pitchFamily="18" charset="-127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ahoma" pitchFamily="34" charset="0"/>
          <a:ea typeface="HY헤드라인M" pitchFamily="18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ahoma" pitchFamily="34" charset="0"/>
          <a:ea typeface="HY헤드라인M" pitchFamily="18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ahoma" pitchFamily="34" charset="0"/>
          <a:ea typeface="HY헤드라인M" pitchFamily="18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HY헤드라인M" pitchFamily="18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 pitchFamily="34" charset="0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3" name="제목 개체 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237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1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1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1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1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1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3" name="제목 개체 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0899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1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1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1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1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3" name="제목 개체 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2105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1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1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1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1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1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3" name="제목 개체 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C15B3B26-2D0F-4901-930B-E732B2369C4C}" type="datetimeFigureOut">
              <a:rPr lang="ko-KR" altLang="en-US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2018-03-02</a:t>
            </a:fld>
            <a:endParaRPr lang="ko-KR" alt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14FFFF88-D172-41C7-B0A1-5C2FC7C8E449}" type="slidenum">
              <a:rPr lang="ko-KR" altLang="en-US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5338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1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1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1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1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1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home.inje.ac.kr/~alopex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gif"/><Relationship Id="rId9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323850" y="278574"/>
            <a:ext cx="8453438" cy="180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3600" dirty="0" smtClean="0">
                <a:solidFill>
                  <a:srgbClr val="CC0000"/>
                </a:solidFill>
                <a:latin typeface="Lucida Console" panose="020B0609040504020204" pitchFamily="49" charset="0"/>
                <a:ea typeface="HY그래픽" pitchFamily="18" charset="-127"/>
              </a:rPr>
              <a:t>디지털 시스템 및 마이크로컴퓨터 </a:t>
            </a:r>
            <a:r>
              <a:rPr lang="en-US" altLang="ko-KR" sz="3600" dirty="0" smtClean="0">
                <a:solidFill>
                  <a:srgbClr val="CC0000"/>
                </a:solidFill>
                <a:latin typeface="Lucida Console" panose="020B0609040504020204" pitchFamily="49" charset="0"/>
                <a:ea typeface="HY그래픽" pitchFamily="18" charset="-127"/>
              </a:rPr>
              <a:t>I</a:t>
            </a:r>
            <a:r>
              <a:rPr lang="ko-KR" altLang="en-US" sz="4000" dirty="0">
                <a:solidFill>
                  <a:srgbClr val="CC0000"/>
                </a:solidFill>
                <a:latin typeface="Arial Narrow" panose="020B0606020202030204" pitchFamily="34" charset="0"/>
              </a:rPr>
              <a:t/>
            </a:r>
            <a:br>
              <a:rPr lang="ko-KR" altLang="en-US" sz="4000" dirty="0">
                <a:solidFill>
                  <a:srgbClr val="CC0000"/>
                </a:solidFill>
                <a:latin typeface="Arial Narrow" panose="020B0606020202030204" pitchFamily="34" charset="0"/>
              </a:rPr>
            </a:br>
            <a:r>
              <a:rPr lang="en-US" altLang="ko-KR" sz="4000" dirty="0" smtClean="0">
                <a:solidFill>
                  <a:srgbClr val="CC0000"/>
                </a:solidFill>
                <a:latin typeface="Arial" panose="020B0604020202020204" pitchFamily="34" charset="0"/>
              </a:rPr>
              <a:t>Digital System and Microcomputer </a:t>
            </a:r>
            <a:r>
              <a:rPr lang="en-US" altLang="ko-KR" sz="4000" dirty="0" smtClean="0">
                <a:solidFill>
                  <a:srgbClr val="CC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altLang="ko-KR" sz="4000" dirty="0">
              <a:solidFill>
                <a:srgbClr val="CC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1997" y="260648"/>
            <a:ext cx="7300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MRI: Magnetic Resonance Imaging</a:t>
            </a:r>
            <a:endParaRPr kumimoji="0" lang="ko-KR" alt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7170" name="Picture 2" descr="C:\Documents and Settings\Joseph.MINERVA\My Documents\My Pictures\Medical Equipment\Magnetic Resonance Imag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70670"/>
            <a:ext cx="5544039" cy="456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Joseph.MINERVA\My Documents\My Pictures\Microcontroller\mri-sc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0288"/>
            <a:ext cx="3714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Documents and Settings\Joseph.MINERVA\My Documents\My Pictures\Microcontroller\imagesCABJ0SQ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0955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79209" y="188640"/>
            <a:ext cx="2385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Endoscope</a:t>
            </a:r>
            <a:endParaRPr kumimoji="0" lang="ko-KR" alt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8194" name="Picture 2" descr="C:\Documents and Settings\Joseph.MINERVA\My Documents\My Pictures\Medical Equipment\Endoscop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42" y="1340768"/>
            <a:ext cx="7270812" cy="536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81527" y="188640"/>
            <a:ext cx="4180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Digital Stethoscope</a:t>
            </a:r>
            <a:endParaRPr kumimoji="0" lang="ko-KR" alt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9218" name="Picture 2" descr="C:\Documents and Settings\Joseph.MINERVA\My Documents\My Pictures\Medical Equipment\digital stethosco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34" y="950240"/>
            <a:ext cx="7207746" cy="566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Joseph.MINERVA\My Documents\My Pictures\Microcontroller\electronic-stethosco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3633901" cy="201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0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25830" y="188640"/>
            <a:ext cx="4092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Ultrasound System</a:t>
            </a:r>
            <a:endParaRPr kumimoji="0" lang="ko-KR" alt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10243" name="Picture 3" descr="C:\Documents and Settings\Joseph.MINERVA\My Documents\My Pictures\Microcontroller\volu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2893718" cy="289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Documents and Settings\Joseph.MINERVA\My Documents\My Pictures\Medical Equipment\Ultrasound Syste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44" y="980728"/>
            <a:ext cx="6620644" cy="55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85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87828" y="188640"/>
            <a:ext cx="216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Ventilator</a:t>
            </a:r>
            <a:endParaRPr kumimoji="0" lang="ko-KR" alt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11266" name="Picture 2" descr="C:\Documents and Settings\Joseph.MINERVA\My Documents\My Pictures\Medical Equipment\Ventilat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27894"/>
            <a:ext cx="70866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72132" y="188640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X-Ray</a:t>
            </a:r>
            <a:endParaRPr kumimoji="0" lang="ko-KR" alt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12290" name="Picture 2" descr="C:\Documents and Settings\Joseph.MINERVA\My Documents\My Pictures\Medical Equipment\X-ra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24744"/>
            <a:ext cx="8639524" cy="52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Joseph.MINERVA\My Documents\My Pictures\Microcontroller\x-ray-tux-stic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38322"/>
            <a:ext cx="2016224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8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536" y="188640"/>
            <a:ext cx="8352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AED: Automatic External Defibrillator</a:t>
            </a:r>
            <a:endParaRPr kumimoji="0" lang="ko-KR" altLang="en-US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13316" name="Picture 4" descr="C:\Documents and Settings\Joseph.MINERVA\My Documents\My Pictures\Medical Equipment\A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0" y="980728"/>
            <a:ext cx="7322814" cy="552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Documents and Settings\Joseph.MINERVA\My Documents\My Pictures\Microcontroller\using%20aed%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63" y="4221088"/>
            <a:ext cx="2348308" cy="23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70027" y="188640"/>
            <a:ext cx="6003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Portable Blood Gas Analyzer</a:t>
            </a:r>
            <a:endParaRPr kumimoji="0" lang="ko-KR" alt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14338" name="Picture 2" descr="C:\Documents and Settings\Joseph.MINERVA\My Documents\My Pictures\Medical Equipment\portable blood gas analyz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03" y="1484784"/>
            <a:ext cx="6596477" cy="46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Documents and Settings\Joseph.MINERVA\My Documents\My Pictures\Microcontroller\mm-ba001-blood-gas-analyzer-6919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4"/>
            <a:ext cx="2019128" cy="179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1288" y="188640"/>
            <a:ext cx="3581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Dialysis Machine</a:t>
            </a:r>
            <a:endParaRPr kumimoji="0" lang="ko-KR" alt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15362" name="Picture 2" descr="C:\Documents and Settings\Joseph.MINERVA\My Documents\My Pictures\Medical Equipment\Dialysis Mach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88" y="1024086"/>
            <a:ext cx="5190160" cy="558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Documents and Settings\Joseph.MINERVA\My Documents\My Pictures\Microcontroller\Dialysis%20machin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583903" cy="34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9245" y="188640"/>
            <a:ext cx="5165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EMG: Electromyography</a:t>
            </a:r>
            <a:endParaRPr kumimoji="0" lang="ko-KR" alt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16386" name="Picture 2" descr="C:\Documents and Settings\Joseph.MINERVA\My Documents\My Pictures\Medical Equipment\em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3" y="2276872"/>
            <a:ext cx="37528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Documents and Settings\Joseph.MINERVA\My Documents\My Pictures\Medical Equipment\emg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992116" cy="29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1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708400" y="2924175"/>
            <a:ext cx="47386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627063" algn="l"/>
              </a:tabLst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buChar char="–"/>
              <a:tabLst>
                <a:tab pos="627063" algn="l"/>
              </a:tabLs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tabLst>
                <a:tab pos="627063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buChar char="–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altLang="ko-KR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84213" y="1844675"/>
            <a:ext cx="7775575" cy="3933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ko-KR" altLang="en-US" sz="24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중고딕" pitchFamily="18" charset="-127"/>
                <a:ea typeface="HY중고딕" pitchFamily="18" charset="-127"/>
              </a:rPr>
              <a:t>교재</a:t>
            </a:r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Char char="Ø"/>
              <a:defRPr/>
            </a:pPr>
            <a:r>
              <a:rPr lang="ko-KR" altLang="en-US" sz="2400" dirty="0">
                <a:solidFill>
                  <a:srgbClr val="CC0000"/>
                </a:solidFill>
                <a:latin typeface="Arial Narrow" pitchFamily="34" charset="0"/>
                <a:ea typeface="HY그래픽" pitchFamily="18" charset="-127"/>
              </a:rPr>
              <a:t> </a:t>
            </a:r>
            <a:r>
              <a:rPr lang="en-US" altLang="ko-KR" sz="2400" dirty="0">
                <a:solidFill>
                  <a:srgbClr val="CC0000"/>
                </a:solidFill>
                <a:latin typeface="Arial Narrow" pitchFamily="34" charset="0"/>
                <a:ea typeface="HY그래픽" pitchFamily="18" charset="-127"/>
              </a:rPr>
              <a:t>Fundamentals of Logic Design </a:t>
            </a:r>
            <a:r>
              <a:rPr lang="en-US" altLang="ko-KR" sz="2400" dirty="0" smtClean="0">
                <a:solidFill>
                  <a:srgbClr val="CC0000"/>
                </a:solidFill>
                <a:latin typeface="Arial Narrow" pitchFamily="34" charset="0"/>
                <a:ea typeface="HY그래픽" pitchFamily="18" charset="-127"/>
              </a:rPr>
              <a:t>(7th </a:t>
            </a:r>
            <a:r>
              <a:rPr lang="en-US" altLang="ko-KR" sz="2400" dirty="0">
                <a:solidFill>
                  <a:srgbClr val="CC0000"/>
                </a:solidFill>
                <a:latin typeface="Arial Narrow" pitchFamily="34" charset="0"/>
                <a:ea typeface="HY그래픽" pitchFamily="18" charset="-127"/>
              </a:rPr>
              <a:t>Ed.)</a:t>
            </a:r>
          </a:p>
          <a:p>
            <a:pPr lvl="2">
              <a:buFontTx/>
              <a:buNone/>
              <a:defRPr/>
            </a:pPr>
            <a:r>
              <a:rPr lang="en-US" altLang="ko-KR" sz="2400" dirty="0" smtClean="0">
                <a:solidFill>
                  <a:srgbClr val="CC0000"/>
                </a:solidFill>
                <a:latin typeface="Arial Narrow" pitchFamily="34" charset="0"/>
                <a:ea typeface="HY그래픽" pitchFamily="18" charset="-127"/>
              </a:rPr>
              <a:t>by Charles </a:t>
            </a:r>
            <a:r>
              <a:rPr lang="en-US" altLang="ko-KR" sz="2400" dirty="0">
                <a:solidFill>
                  <a:srgbClr val="CC0000"/>
                </a:solidFill>
                <a:latin typeface="Arial Narrow" pitchFamily="34" charset="0"/>
                <a:ea typeface="HY그래픽" pitchFamily="18" charset="-127"/>
              </a:rPr>
              <a:t>H. Roth, Jr.</a:t>
            </a:r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ko-KR" sz="2400" dirty="0">
                <a:solidFill>
                  <a:srgbClr val="CC0000"/>
                </a:solidFill>
                <a:latin typeface="Arial Narrow" pitchFamily="34" charset="0"/>
                <a:ea typeface="HY그래픽" pitchFamily="18" charset="-127"/>
              </a:rPr>
              <a:t> </a:t>
            </a:r>
            <a:r>
              <a:rPr lang="en-US" altLang="ko-KR" sz="2400" dirty="0">
                <a:solidFill>
                  <a:srgbClr val="3333FF"/>
                </a:solidFill>
                <a:latin typeface="Courier New" pitchFamily="49" charset="0"/>
                <a:ea typeface="HY견고딕" pitchFamily="18" charset="-127"/>
                <a:hlinkClick r:id="rId2"/>
              </a:rPr>
              <a:t>http://home.inje.ac.kr/~alopex</a:t>
            </a:r>
            <a:endParaRPr lang="en-US" altLang="ko-KR" sz="2400" dirty="0">
              <a:solidFill>
                <a:srgbClr val="3333FF"/>
              </a:solidFill>
              <a:latin typeface="Courier New" pitchFamily="49" charset="0"/>
              <a:ea typeface="HY견고딕" pitchFamily="18" charset="-127"/>
            </a:endParaRPr>
          </a:p>
          <a:p>
            <a:pPr marL="342900" indent="-342900">
              <a:defRPr/>
            </a:pPr>
            <a:r>
              <a:rPr lang="ko-KR" altLang="en-US" sz="2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중고딕" pitchFamily="18" charset="-127"/>
                <a:ea typeface="HY중고딕" pitchFamily="18" charset="-127"/>
              </a:rPr>
              <a:t>부교재</a:t>
            </a:r>
            <a:endParaRPr lang="ko-KR" altLang="en-US" sz="24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중고딕" pitchFamily="18" charset="-127"/>
              <a:ea typeface="HY중고딕" pitchFamily="18" charset="-127"/>
            </a:endParaRPr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Char char="Ø"/>
              <a:defRPr/>
            </a:pPr>
            <a:r>
              <a:rPr lang="ko-KR" altLang="en-US" sz="2400" dirty="0">
                <a:solidFill>
                  <a:srgbClr val="CC0000"/>
                </a:solidFill>
                <a:latin typeface="Arial Narrow" pitchFamily="34" charset="0"/>
                <a:ea typeface="HY그래픽" pitchFamily="18" charset="-127"/>
              </a:rPr>
              <a:t> </a:t>
            </a:r>
            <a:r>
              <a:rPr lang="en-US" altLang="ko-KR" sz="2400" dirty="0" smtClean="0">
                <a:solidFill>
                  <a:srgbClr val="CC0000"/>
                </a:solidFill>
                <a:latin typeface="Arial Narrow" pitchFamily="34" charset="0"/>
                <a:ea typeface="HY그래픽" pitchFamily="18" charset="-127"/>
              </a:rPr>
              <a:t>Digital Fundamentals (10th </a:t>
            </a:r>
            <a:r>
              <a:rPr lang="en-US" altLang="ko-KR" sz="2400" dirty="0">
                <a:solidFill>
                  <a:srgbClr val="CC0000"/>
                </a:solidFill>
                <a:latin typeface="Arial Narrow" pitchFamily="34" charset="0"/>
                <a:ea typeface="HY그래픽" pitchFamily="18" charset="-127"/>
              </a:rPr>
              <a:t>Ed.)</a:t>
            </a:r>
          </a:p>
          <a:p>
            <a:pPr lvl="2">
              <a:buFontTx/>
              <a:buNone/>
              <a:defRPr/>
            </a:pPr>
            <a:r>
              <a:rPr lang="en-US" altLang="ko-KR" sz="2400" dirty="0" smtClean="0">
                <a:solidFill>
                  <a:srgbClr val="CC0000"/>
                </a:solidFill>
                <a:latin typeface="Arial Narrow" pitchFamily="34" charset="0"/>
                <a:ea typeface="HY그래픽" pitchFamily="18" charset="-127"/>
              </a:rPr>
              <a:t>by Thomas L. Floyd</a:t>
            </a:r>
            <a:endParaRPr lang="en-US" altLang="ko-KR" sz="2400" dirty="0">
              <a:solidFill>
                <a:srgbClr val="CC0000"/>
              </a:solidFill>
              <a:latin typeface="Courier New" pitchFamily="49" charset="0"/>
              <a:ea typeface="HY견고딕" pitchFamily="18" charset="-127"/>
            </a:endParaRPr>
          </a:p>
          <a:p>
            <a:pPr marL="342900" indent="-342900">
              <a:defRPr/>
            </a:pPr>
            <a:r>
              <a:rPr lang="ko-KR" altLang="en-US" sz="24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중고딕" pitchFamily="18" charset="-127"/>
                <a:ea typeface="HY중고딕" pitchFamily="18" charset="-127"/>
              </a:rPr>
              <a:t>평가</a:t>
            </a:r>
          </a:p>
          <a:p>
            <a:pPr lvl="1">
              <a:buFontTx/>
              <a:buNone/>
              <a:defRPr/>
            </a:pPr>
            <a:r>
              <a:rPr lang="ko-KR" altLang="en-US" sz="2000" dirty="0">
                <a:solidFill>
                  <a:srgbClr val="CC0000"/>
                </a:solidFill>
                <a:latin typeface="HY중고딕" pitchFamily="18" charset="-127"/>
                <a:ea typeface="HY중고딕" pitchFamily="18" charset="-127"/>
              </a:rPr>
              <a:t>출석</a:t>
            </a:r>
            <a:r>
              <a:rPr lang="en-US" altLang="ko-KR" sz="2000" dirty="0">
                <a:solidFill>
                  <a:srgbClr val="CC0000"/>
                </a:solidFill>
                <a:latin typeface="HY중고딕" pitchFamily="18" charset="-127"/>
                <a:ea typeface="HY중고딕" pitchFamily="18" charset="-127"/>
              </a:rPr>
              <a:t>: </a:t>
            </a:r>
            <a:r>
              <a:rPr lang="en-US" altLang="ko-KR" sz="2000" dirty="0">
                <a:solidFill>
                  <a:srgbClr val="3333FF"/>
                </a:solidFill>
                <a:latin typeface="HY중고딕" pitchFamily="18" charset="-127"/>
                <a:ea typeface="HY중고딕" pitchFamily="18" charset="-127"/>
              </a:rPr>
              <a:t>15</a:t>
            </a:r>
            <a:r>
              <a:rPr lang="en-US" altLang="ko-KR" sz="2000" dirty="0" smtClean="0">
                <a:solidFill>
                  <a:srgbClr val="3333FF"/>
                </a:solidFill>
                <a:latin typeface="HY중고딕" pitchFamily="18" charset="-127"/>
                <a:ea typeface="HY중고딕" pitchFamily="18" charset="-127"/>
              </a:rPr>
              <a:t>%, </a:t>
            </a:r>
            <a:r>
              <a:rPr lang="ko-KR" altLang="en-US" sz="2000" dirty="0" smtClean="0">
                <a:solidFill>
                  <a:srgbClr val="CC0000"/>
                </a:solidFill>
                <a:latin typeface="HY중고딕" pitchFamily="18" charset="-127"/>
                <a:ea typeface="HY중고딕" pitchFamily="18" charset="-127"/>
              </a:rPr>
              <a:t>퀴즈</a:t>
            </a:r>
            <a:r>
              <a:rPr lang="en-US" altLang="ko-KR" sz="2000" dirty="0">
                <a:solidFill>
                  <a:srgbClr val="CC0000"/>
                </a:solidFill>
                <a:latin typeface="HY중고딕" pitchFamily="18" charset="-127"/>
                <a:ea typeface="HY중고딕" pitchFamily="18" charset="-127"/>
              </a:rPr>
              <a:t>: </a:t>
            </a:r>
            <a:r>
              <a:rPr lang="en-US" altLang="ko-KR" sz="2000" dirty="0" smtClean="0">
                <a:solidFill>
                  <a:srgbClr val="3333FF"/>
                </a:solidFill>
                <a:latin typeface="HY중고딕" pitchFamily="18" charset="-127"/>
                <a:ea typeface="HY중고딕" pitchFamily="18" charset="-127"/>
              </a:rPr>
              <a:t>25%, </a:t>
            </a:r>
            <a:r>
              <a:rPr lang="ko-KR" altLang="en-US" sz="2000" dirty="0" smtClean="0">
                <a:solidFill>
                  <a:srgbClr val="CC0000"/>
                </a:solidFill>
                <a:latin typeface="HY중고딕" pitchFamily="18" charset="-127"/>
                <a:ea typeface="HY중고딕" pitchFamily="18" charset="-127"/>
              </a:rPr>
              <a:t>중간고사</a:t>
            </a:r>
            <a:r>
              <a:rPr lang="en-US" altLang="ko-KR" sz="2000" dirty="0">
                <a:solidFill>
                  <a:srgbClr val="CC0000"/>
                </a:solidFill>
                <a:latin typeface="HY중고딕" pitchFamily="18" charset="-127"/>
                <a:ea typeface="HY중고딕" pitchFamily="18" charset="-127"/>
              </a:rPr>
              <a:t>: </a:t>
            </a:r>
            <a:r>
              <a:rPr lang="en-US" altLang="ko-KR" sz="2000" dirty="0" smtClean="0">
                <a:solidFill>
                  <a:srgbClr val="3333FF"/>
                </a:solidFill>
                <a:latin typeface="HY중고딕" pitchFamily="18" charset="-127"/>
                <a:ea typeface="HY중고딕" pitchFamily="18" charset="-127"/>
              </a:rPr>
              <a:t>30%, </a:t>
            </a:r>
            <a:r>
              <a:rPr lang="ko-KR" altLang="en-US" sz="2000" dirty="0" smtClean="0">
                <a:solidFill>
                  <a:srgbClr val="CC0000"/>
                </a:solidFill>
                <a:latin typeface="HY중고딕" pitchFamily="18" charset="-127"/>
                <a:ea typeface="HY중고딕" pitchFamily="18" charset="-127"/>
              </a:rPr>
              <a:t>기말고사</a:t>
            </a:r>
            <a:r>
              <a:rPr lang="en-US" altLang="ko-KR" sz="2000" dirty="0">
                <a:solidFill>
                  <a:srgbClr val="CC0000"/>
                </a:solidFill>
                <a:latin typeface="HY중고딕" pitchFamily="18" charset="-127"/>
                <a:ea typeface="HY중고딕" pitchFamily="18" charset="-127"/>
              </a:rPr>
              <a:t>: </a:t>
            </a:r>
            <a:r>
              <a:rPr lang="en-US" altLang="ko-KR" sz="2000" dirty="0" smtClean="0">
                <a:solidFill>
                  <a:srgbClr val="3333FF"/>
                </a:solidFill>
                <a:latin typeface="HY중고딕" pitchFamily="18" charset="-127"/>
                <a:ea typeface="HY중고딕" pitchFamily="18" charset="-127"/>
              </a:rPr>
              <a:t>30</a:t>
            </a:r>
            <a:r>
              <a:rPr lang="en-US" altLang="ko-KR" sz="2000" dirty="0">
                <a:solidFill>
                  <a:srgbClr val="3333FF"/>
                </a:solidFill>
                <a:latin typeface="HY중고딕" pitchFamily="18" charset="-127"/>
                <a:ea typeface="HY중고딕" pitchFamily="18" charset="-127"/>
              </a:rPr>
              <a:t>%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850" y="278574"/>
            <a:ext cx="8453438" cy="180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3600" dirty="0" smtClean="0">
                <a:solidFill>
                  <a:srgbClr val="CC0000"/>
                </a:solidFill>
                <a:latin typeface="Lucida Console" panose="020B0609040504020204" pitchFamily="49" charset="0"/>
                <a:ea typeface="HY그래픽" pitchFamily="18" charset="-127"/>
              </a:rPr>
              <a:t>디지털 시스템 및 마이크로컴퓨터 </a:t>
            </a:r>
            <a:r>
              <a:rPr lang="en-US" altLang="ko-KR" sz="3600" dirty="0" smtClean="0">
                <a:solidFill>
                  <a:srgbClr val="CC0000"/>
                </a:solidFill>
                <a:latin typeface="Lucida Console" panose="020B0609040504020204" pitchFamily="49" charset="0"/>
                <a:ea typeface="HY그래픽" pitchFamily="18" charset="-127"/>
              </a:rPr>
              <a:t>I</a:t>
            </a:r>
            <a:r>
              <a:rPr lang="ko-KR" altLang="en-US" sz="4000" dirty="0">
                <a:solidFill>
                  <a:srgbClr val="CC0000"/>
                </a:solidFill>
                <a:latin typeface="Arial Narrow" panose="020B0606020202030204" pitchFamily="34" charset="0"/>
              </a:rPr>
              <a:t/>
            </a:r>
            <a:br>
              <a:rPr lang="ko-KR" altLang="en-US" sz="4000" dirty="0">
                <a:solidFill>
                  <a:srgbClr val="CC0000"/>
                </a:solidFill>
                <a:latin typeface="Arial Narrow" panose="020B0606020202030204" pitchFamily="34" charset="0"/>
              </a:rPr>
            </a:br>
            <a:r>
              <a:rPr lang="en-US" altLang="ko-KR" sz="4000" dirty="0" smtClean="0">
                <a:solidFill>
                  <a:srgbClr val="CC0000"/>
                </a:solidFill>
                <a:latin typeface="Arial" panose="020B0604020202020204" pitchFamily="34" charset="0"/>
              </a:rPr>
              <a:t>Digital System and Microcomputer </a:t>
            </a:r>
            <a:r>
              <a:rPr lang="en-US" altLang="ko-KR" sz="4000" dirty="0" smtClean="0">
                <a:solidFill>
                  <a:srgbClr val="CC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altLang="ko-KR" sz="4000" dirty="0">
              <a:solidFill>
                <a:srgbClr val="CC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30791" y="188640"/>
            <a:ext cx="6282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EEG: Electroencephalography</a:t>
            </a:r>
            <a:endParaRPr kumimoji="0" lang="ko-KR" alt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17410" name="Picture 2" descr="C:\Documents and Settings\Joseph.MINERVA\My Documents\My Pictures\Medical Equipment\eeg_equipmen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56" y="1196752"/>
            <a:ext cx="2667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Documents and Settings\Joseph.MINERVA\My Documents\My Pictures\Medical Equipment\portable E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5"/>
            <a:ext cx="4250834" cy="27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Documents and Settings\Joseph.MINERVA\My Documents\My Pictures\Medical Equipment\eeg-21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6" y="1196752"/>
            <a:ext cx="4539720" cy="34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59470" y="188640"/>
            <a:ext cx="4225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For Disabled People</a:t>
            </a:r>
            <a:endParaRPr kumimoji="0" lang="ko-KR" alt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18434" name="Picture 2" descr="C:\Documents and Settings\Joseph.MINERVA\My Documents\My Pictures\Medical Equipment\motorized wheel chai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48" y="2060848"/>
            <a:ext cx="3024336" cy="375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Documents and Settings\Joseph.MINERVA\My Documents\My Pictures\Medical Equipment\Robot_h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80" y="1466488"/>
            <a:ext cx="2047640" cy="48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Documents and Settings\Joseph.MINERVA\My Documents\My Pictures\Medical Equipment\digital-hearing-aid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0" y="2780928"/>
            <a:ext cx="2982491" cy="28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2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72800" y="188640"/>
            <a:ext cx="2398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Conclusion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186" y="1052737"/>
            <a:ext cx="8568952" cy="120032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3600" b="1" cap="all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2616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Microcontroller and digital circuits</a:t>
            </a:r>
            <a:endParaRPr kumimoji="0" lang="en-US" altLang="ko-KR" sz="3600" b="1" cap="all" dirty="0" smtClean="0">
              <a:ln w="9000" cmpd="sng">
                <a:solidFill>
                  <a:srgbClr val="4E854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E8542">
                      <a:shade val="20000"/>
                      <a:satMod val="245000"/>
                    </a:srgbClr>
                  </a:gs>
                  <a:gs pos="43000">
                    <a:srgbClr val="4E8542">
                      <a:satMod val="255000"/>
                    </a:srgbClr>
                  </a:gs>
                  <a:gs pos="48000">
                    <a:srgbClr val="4E8542">
                      <a:shade val="85000"/>
                      <a:satMod val="255000"/>
                    </a:srgbClr>
                  </a:gs>
                  <a:gs pos="100000">
                    <a:srgbClr val="4E854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2036" y="3136033"/>
            <a:ext cx="6053260" cy="76944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4400" b="1" cap="all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Key Components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4524" y="2371384"/>
            <a:ext cx="1220206" cy="64633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3600" b="1" cap="all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4931" y="4023792"/>
            <a:ext cx="82747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3600" b="1" cap="all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258B3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</a:t>
            </a:r>
            <a:endParaRPr kumimoji="0" lang="ko-KR" altLang="en-US" sz="3600" b="1" cap="all" dirty="0">
              <a:ln w="9000" cmpd="sng">
                <a:solidFill>
                  <a:srgbClr val="4E8542">
                    <a:shade val="50000"/>
                    <a:satMod val="120000"/>
                  </a:srgbClr>
                </a:solidFill>
                <a:prstDash val="solid"/>
              </a:ln>
              <a:solidFill>
                <a:srgbClr val="258B3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7294" y="4788441"/>
            <a:ext cx="6481261" cy="70788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4000" b="1" cap="all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Medical Equipment</a:t>
            </a:r>
            <a:endParaRPr kumimoji="0" lang="ko-KR" altLang="en-US" sz="4000" b="1" cap="all" dirty="0">
              <a:ln w="9000" cmpd="sng">
                <a:solidFill>
                  <a:srgbClr val="4E854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2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Joseph.MINERVA\My Documents\My Pictures\Microcontroller\S-Series-Bed-Type-NC-Milling-Mach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2912353" cy="378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Documents and Settings\Joseph.MINERVA\My Documents\My Pictures\Microcontroller\moun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41" y="4805934"/>
            <a:ext cx="1661934" cy="128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C:\Documents and Settings\Joseph.MINERVA\My Documents\My Pictures\Microcontroller\ApplicationCarContro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4" y="1052736"/>
            <a:ext cx="1729966" cy="16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365312" y="188640"/>
            <a:ext cx="441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What Else? - </a:t>
            </a:r>
            <a:r>
              <a:rPr kumimoji="0" lang="en-US" altLang="ko-K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Industrial</a:t>
            </a:r>
          </a:p>
        </p:txBody>
      </p:sp>
      <p:pic>
        <p:nvPicPr>
          <p:cNvPr id="2058" name="Picture 10" descr="C:\Documents and Settings\Joseph.MINERVA\My Documents\My Pictures\Microcontroller\transformer_la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72" y="4527073"/>
            <a:ext cx="2453635" cy="18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Documents and Settings\Joseph.MINERVA\My Documents\My Pictures\Microcontroller\kuala_lumpur_monorail_5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98341"/>
            <a:ext cx="2188928" cy="12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Documents and Settings\Joseph.MINERVA\My Documents\My Pictures\Microcontroller\img_089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2690435"/>
            <a:ext cx="2446827" cy="18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Documents and Settings\Joseph.MINERVA\My Documents\My Pictures\Microcontroller\PICT00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4" y="1052735"/>
            <a:ext cx="2135026" cy="16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그룹 22"/>
          <p:cNvGrpSpPr/>
          <p:nvPr/>
        </p:nvGrpSpPr>
        <p:grpSpPr>
          <a:xfrm>
            <a:off x="487205" y="3140968"/>
            <a:ext cx="1423764" cy="2448272"/>
            <a:chOff x="487205" y="2996952"/>
            <a:chExt cx="1423764" cy="2448272"/>
          </a:xfrm>
        </p:grpSpPr>
        <p:pic>
          <p:nvPicPr>
            <p:cNvPr id="2065" name="Picture 17" descr="C:\Documents and Settings\Joseph.MINERVA\My Documents\My Pictures\Microcontroller\RFID_Card_Reader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457019"/>
              <a:ext cx="1317606" cy="988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C:\Documents and Settings\Joseph.MINERVA\My Documents\My Pictures\Microcontroller\RFID%20Tag%20HF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05" y="2996952"/>
              <a:ext cx="1423764" cy="1410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7" name="Picture 19" descr="C:\Documents and Settings\Joseph.MINERVA\My Documents\My Pictures\Microcontroller\ca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951" y="1052735"/>
            <a:ext cx="2184001" cy="16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Documents and Settings\Joseph.MINERVA\My Documents\My Pictures\Microcontroller\Airplane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1053688"/>
            <a:ext cx="2456080" cy="163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2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77006" y="188640"/>
            <a:ext cx="5589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What Else? - </a:t>
            </a:r>
            <a:r>
              <a:rPr kumimoji="0" lang="en-US" altLang="ko-K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Home </a:t>
            </a:r>
            <a:r>
              <a:rPr kumimoji="0" lang="en-US" altLang="ko-K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Appliances</a:t>
            </a:r>
            <a:endParaRPr kumimoji="0" lang="en-US" altLang="ko-KR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26628" name="Picture 4" descr="C:\Documents and Settings\Joseph.MINERVA\My Documents\My Pictures\Microcontroller\sonyr8_2_4_tv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65" y="2780928"/>
            <a:ext cx="2016224" cy="17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C:\Documents and Settings\Joseph.MINERVA\My Documents\My Pictures\Microcontroller\share-a-c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85" y="1087088"/>
            <a:ext cx="1287834" cy="143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C:\Documents and Settings\Joseph.MINERVA\My Documents\My Pictures\Microcontroller\A_Colorful_Cartoon_Man_Staring_Into_an_Empty_Refrigerator_Royalty_Free_Clipart_Picture_100906-153497-959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89" y="4149316"/>
            <a:ext cx="1500187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7" name="Picture 13" descr="C:\Documents and Settings\Joseph.MINERVA\My Documents\My Pictures\Microcontroller\washing_machine_3602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85" y="4740242"/>
            <a:ext cx="1383542" cy="16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C:\Documents and Settings\Joseph.MINERVA\My Documents\My Pictures\Microcontroller\dishwasher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74096"/>
            <a:ext cx="1873292" cy="14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9" name="Picture 15" descr="C:\Documents and Settings\Joseph.MINERVA\My Documents\My Pictures\Microcontroller\induction-cooker-energy-effiecient-cooking-metho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37" y="1415379"/>
            <a:ext cx="2244849" cy="169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0" name="Picture 16" descr="C:\Documents and Settings\Joseph.MINERVA\My Documents\My Pictures\Microcontroller\rice-cooker-fin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89" y="1684263"/>
            <a:ext cx="1819523" cy="167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7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Documents and Settings\Joseph.MINERVA\My Documents\My Pictures\Microcontroller\dvd-player-re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188619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99826" y="188640"/>
            <a:ext cx="5144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What Else? - </a:t>
            </a:r>
            <a:r>
              <a:rPr kumimoji="0" lang="en-US" altLang="ko-K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Entertainment</a:t>
            </a:r>
            <a:endParaRPr kumimoji="0" lang="en-US" altLang="ko-KR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26629" name="Picture 5" descr="C:\Documents and Settings\Joseph.MINERVA\My Documents\My Pictures\Microcontroller\feature-smart-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74" y="1284354"/>
            <a:ext cx="2841798" cy="14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C:\Documents and Settings\Joseph.MINERVA\My Documents\My Pictures\Microcontroller\girl-playing-playstation-game-console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75" y="4628779"/>
            <a:ext cx="1248204" cy="18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:\Documents and Settings\Joseph.MINERVA\My Documents\My Pictures\Microcontroller\untitled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71" y="1340768"/>
            <a:ext cx="2309925" cy="15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C:\Documents and Settings\Joseph.MINERVA\My Documents\My Pictures\Microcontroller\imagesCAQRS10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211495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C:\Documents and Settings\Joseph.MINERVA\My Documents\My Pictures\Microcontroller\2673693-femal-musician-sings-while-playing-digital-pian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29" y="3141177"/>
            <a:ext cx="2095428" cy="13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Documents and Settings\Joseph.MINERVA\My Documents\My Pictures\Microcontroller\coffee vending machine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84983"/>
            <a:ext cx="2492712" cy="322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C:\Documents and Settings\Joseph.MINERVA\My Documents\My Pictures\Microcontroller\imagesCAVYQ85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55" y="479048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9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72800" y="188640"/>
            <a:ext cx="2398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Conclusion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908" y="1988840"/>
            <a:ext cx="8262198" cy="258532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5400" b="1" cap="all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2616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Microcontroller</a:t>
            </a:r>
            <a:r>
              <a:rPr kumimoji="0" lang="en-US" altLang="ko-KR" sz="5400" b="1" cap="all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5400" b="1" cap="all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sz="5400" b="1" cap="all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everywhere</a:t>
            </a:r>
            <a:endParaRPr kumimoji="0" lang="ko-KR" altLang="en-US" sz="5400" b="1" cap="all" dirty="0">
              <a:ln w="9000" cmpd="sng">
                <a:solidFill>
                  <a:srgbClr val="4E854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7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Joseph.MINERVA\My Documents\My Pictures\Microcontroller\question-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32" y="620688"/>
            <a:ext cx="2425377" cy="509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Dscf0017-shr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708400" y="2924175"/>
            <a:ext cx="47386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627063" algn="l"/>
              </a:tabLst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buChar char="–"/>
              <a:tabLst>
                <a:tab pos="627063" algn="l"/>
              </a:tabLs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tabLst>
                <a:tab pos="627063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buChar char="–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altLang="ko-KR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11560" y="2132856"/>
            <a:ext cx="7775575" cy="13480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ko-KR" altLang="en-US" sz="2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중고딕" pitchFamily="18" charset="-127"/>
                <a:ea typeface="HY중고딕" pitchFamily="18" charset="-127"/>
              </a:rPr>
              <a:t>강의 내용 및 강의 목표</a:t>
            </a:r>
            <a:endParaRPr lang="en-US" altLang="ko-KR" sz="2400" dirty="0">
              <a:solidFill>
                <a:srgbClr val="3333FF"/>
              </a:solidFill>
              <a:latin typeface="Courier New" pitchFamily="49" charset="0"/>
              <a:ea typeface="HY견고딕" pitchFamily="18" charset="-127"/>
            </a:endParaRPr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Char char="Ø"/>
              <a:defRPr/>
            </a:pPr>
            <a:endParaRPr lang="en-US" altLang="ko-KR" sz="2400" dirty="0">
              <a:solidFill>
                <a:srgbClr val="CC0000"/>
              </a:solidFill>
              <a:latin typeface="Courier New" pitchFamily="49" charset="0"/>
              <a:ea typeface="HY견고딕" pitchFamily="18" charset="-127"/>
            </a:endParaRPr>
          </a:p>
          <a:p>
            <a:pPr marL="342900" indent="-342900">
              <a:defRPr/>
            </a:pPr>
            <a:endParaRPr lang="en-US" altLang="ko-KR" sz="2400" dirty="0">
              <a:solidFill>
                <a:srgbClr val="3333FF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850" y="278574"/>
            <a:ext cx="8453438" cy="180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3600" dirty="0" smtClean="0">
                <a:solidFill>
                  <a:srgbClr val="CC0000"/>
                </a:solidFill>
                <a:latin typeface="Lucida Console" panose="020B0609040504020204" pitchFamily="49" charset="0"/>
                <a:ea typeface="HY그래픽" pitchFamily="18" charset="-127"/>
              </a:rPr>
              <a:t>디지털 시스템 및 마이크로컴퓨터 </a:t>
            </a:r>
            <a:r>
              <a:rPr lang="en-US" altLang="ko-KR" sz="3600" dirty="0" smtClean="0">
                <a:solidFill>
                  <a:srgbClr val="CC0000"/>
                </a:solidFill>
                <a:latin typeface="Lucida Console" panose="020B0609040504020204" pitchFamily="49" charset="0"/>
                <a:ea typeface="HY그래픽" pitchFamily="18" charset="-127"/>
              </a:rPr>
              <a:t>I</a:t>
            </a:r>
            <a:r>
              <a:rPr lang="ko-KR" altLang="en-US" sz="4000" dirty="0">
                <a:solidFill>
                  <a:srgbClr val="CC0000"/>
                </a:solidFill>
                <a:latin typeface="Arial Narrow" panose="020B0606020202030204" pitchFamily="34" charset="0"/>
              </a:rPr>
              <a:t/>
            </a:r>
            <a:br>
              <a:rPr lang="ko-KR" altLang="en-US" sz="4000" dirty="0">
                <a:solidFill>
                  <a:srgbClr val="CC0000"/>
                </a:solidFill>
                <a:latin typeface="Arial Narrow" panose="020B0606020202030204" pitchFamily="34" charset="0"/>
              </a:rPr>
            </a:br>
            <a:r>
              <a:rPr lang="en-US" altLang="ko-KR" sz="4000" dirty="0" smtClean="0">
                <a:solidFill>
                  <a:srgbClr val="CC0000"/>
                </a:solidFill>
                <a:latin typeface="Arial" panose="020B0604020202020204" pitchFamily="34" charset="0"/>
              </a:rPr>
              <a:t>Digital System and Microcomputer </a:t>
            </a:r>
            <a:r>
              <a:rPr lang="en-US" altLang="ko-KR" sz="4000" dirty="0" smtClean="0">
                <a:solidFill>
                  <a:srgbClr val="CC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altLang="ko-KR" sz="4000" dirty="0">
              <a:solidFill>
                <a:srgbClr val="CC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708400" y="2924175"/>
            <a:ext cx="47386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627063" algn="l"/>
              </a:tabLst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buChar char="–"/>
              <a:tabLst>
                <a:tab pos="627063" algn="l"/>
              </a:tabLs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tabLst>
                <a:tab pos="627063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buChar char="–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altLang="ko-KR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2663" y="1988840"/>
            <a:ext cx="715913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5400" dirty="0" smtClean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Electronic Components</a:t>
            </a:r>
            <a:endParaRPr lang="en-US" altLang="ko-KR" sz="4800" dirty="0" smtClean="0">
              <a:solidFill>
                <a:srgbClr val="33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4800" dirty="0" smtClean="0">
                <a:solidFill>
                  <a:srgbClr val="020C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4800" dirty="0" smtClean="0">
                <a:solidFill>
                  <a:srgbClr val="548426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Equipment</a:t>
            </a:r>
            <a:endParaRPr lang="ko-KR" altLang="en-US" sz="4800" dirty="0">
              <a:solidFill>
                <a:srgbClr val="548426">
                  <a:lumMod val="50000"/>
                </a:srgbClr>
              </a:solidFill>
              <a:latin typeface="Tahoma" panose="020B0604030504040204" pitchFamily="34" charset="0"/>
              <a:ea typeface="굴림" charset="-127"/>
              <a:cs typeface="Tahoma" panose="020B060403050404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850" y="278574"/>
            <a:ext cx="8453438" cy="180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3600" dirty="0" smtClean="0">
                <a:solidFill>
                  <a:srgbClr val="CC0000"/>
                </a:solidFill>
                <a:latin typeface="Lucida Console" panose="020B0609040504020204" pitchFamily="49" charset="0"/>
                <a:ea typeface="HY그래픽" pitchFamily="18" charset="-127"/>
              </a:rPr>
              <a:t>디지털 시스템 및 마이크로컴퓨터 </a:t>
            </a:r>
            <a:r>
              <a:rPr lang="en-US" altLang="ko-KR" sz="3600" dirty="0" smtClean="0">
                <a:solidFill>
                  <a:srgbClr val="CC0000"/>
                </a:solidFill>
                <a:latin typeface="Lucida Console" panose="020B0609040504020204" pitchFamily="49" charset="0"/>
                <a:ea typeface="HY그래픽" pitchFamily="18" charset="-127"/>
              </a:rPr>
              <a:t>I</a:t>
            </a:r>
            <a:r>
              <a:rPr lang="ko-KR" altLang="en-US" sz="4000" dirty="0">
                <a:solidFill>
                  <a:srgbClr val="CC0000"/>
                </a:solidFill>
                <a:latin typeface="Arial Narrow" panose="020B0606020202030204" pitchFamily="34" charset="0"/>
              </a:rPr>
              <a:t/>
            </a:r>
            <a:br>
              <a:rPr lang="ko-KR" altLang="en-US" sz="4000" dirty="0">
                <a:solidFill>
                  <a:srgbClr val="CC0000"/>
                </a:solidFill>
                <a:latin typeface="Arial Narrow" panose="020B0606020202030204" pitchFamily="34" charset="0"/>
              </a:rPr>
            </a:br>
            <a:r>
              <a:rPr lang="en-US" altLang="ko-KR" sz="4000" dirty="0" smtClean="0">
                <a:solidFill>
                  <a:srgbClr val="CC0000"/>
                </a:solidFill>
                <a:latin typeface="Arial" panose="020B0604020202020204" pitchFamily="34" charset="0"/>
              </a:rPr>
              <a:t>Digital System and Microcomputer </a:t>
            </a:r>
            <a:r>
              <a:rPr lang="en-US" altLang="ko-KR" sz="4000" dirty="0" smtClean="0">
                <a:solidFill>
                  <a:srgbClr val="CC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altLang="ko-KR" sz="4000" dirty="0">
              <a:solidFill>
                <a:srgbClr val="CC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Documents and Settings\Joseph.MINERVA\My Documents\My Pictures\Medical Equipment\ECG Electrocardio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9" y="1486324"/>
            <a:ext cx="7556748" cy="50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Joseph.MINERVA\My Documents\My Pictures\Medical Equipment\EC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7" y="980729"/>
            <a:ext cx="189021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4748" y="188640"/>
            <a:ext cx="5474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ECG: Electrocardiography</a:t>
            </a:r>
            <a:endParaRPr kumimoji="0" lang="ko-KR" altLang="en-US" dirty="0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2453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Joseph.MINERVA\My Documents\My Pictures\Medical Equipment\Infusion Pu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72" y="1817406"/>
            <a:ext cx="7510499" cy="45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Joseph.MINERVA\My Documents\My Pictures\Medical Equipment\Infusion-Pu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6" y="1403906"/>
            <a:ext cx="2391389" cy="281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91281" y="188640"/>
            <a:ext cx="3161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Infusion Pump</a:t>
            </a:r>
            <a:endParaRPr kumimoji="0" lang="ko-KR" alt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509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19339" y="188640"/>
            <a:ext cx="3305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Patient Monitor</a:t>
            </a:r>
            <a:endParaRPr kumimoji="0" lang="ko-KR" alt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4100" name="Picture 4" descr="C:\Documents and Settings\Joseph.MINERVA\My Documents\My Pictures\Medical Equipment\Patient Monitor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08" y="1263406"/>
            <a:ext cx="7734672" cy="54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Joseph.MINERVA\My Documents\My Pictures\Medical Equipment\patient moni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2" y="98072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36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Joseph.MINERVA\My Documents\My Pictures\Medical Equipment\Pulse Oximet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53365"/>
            <a:ext cx="7693422" cy="44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14398" y="188640"/>
            <a:ext cx="3312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Pulse </a:t>
            </a:r>
            <a:r>
              <a:rPr kumimoji="0" lang="en-US" altLang="ko-KR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Oximeter</a:t>
            </a:r>
            <a:endParaRPr kumimoji="0" lang="ko-KR" alt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5123" name="Picture 3" descr="C:\Documents and Settings\Joseph.MINERVA\My Documents\My Pictures\Medical Equipment\pulse oxime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980729"/>
            <a:ext cx="2829645" cy="154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917431"/>
            <a:ext cx="9144000" cy="0"/>
          </a:xfrm>
          <a:prstGeom prst="line">
            <a:avLst/>
          </a:prstGeom>
          <a:ln w="38100">
            <a:solidFill>
              <a:srgbClr val="261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97455" y="188640"/>
            <a:ext cx="2549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altLang="ko-K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CT Scanner</a:t>
            </a:r>
            <a:endParaRPr kumimoji="0" lang="ko-KR" alt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6146" name="Picture 2" descr="C:\Documents and Settings\Joseph.MINERVA\My Documents\My Pictures\Medical Equipment\CT Scann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26" y="1196752"/>
            <a:ext cx="7048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Joseph.MINERVA\My Documents\My Pictures\Microcontroller\Rosies_ct_sc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11430"/>
            <a:ext cx="4006384" cy="240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6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ko-KR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ko-KR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모양">
  <a:themeElements>
    <a:clrScheme name="모양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모양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모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SC">
  <a:themeElements>
    <a:clrScheme name="design 37">
      <a:dk1>
        <a:srgbClr val="020C27"/>
      </a:dk1>
      <a:lt1>
        <a:srgbClr val="FFFFFF"/>
      </a:lt1>
      <a:dk2>
        <a:srgbClr val="77C1C2"/>
      </a:dk2>
      <a:lt2>
        <a:srgbClr val="EEF4F7"/>
      </a:lt2>
      <a:accent1>
        <a:srgbClr val="072E96"/>
      </a:accent1>
      <a:accent2>
        <a:srgbClr val="BD8DCD"/>
      </a:accent2>
      <a:accent3>
        <a:srgbClr val="6F2689"/>
      </a:accent3>
      <a:accent4>
        <a:srgbClr val="6195BC"/>
      </a:accent4>
      <a:accent5>
        <a:srgbClr val="26865B"/>
      </a:accent5>
      <a:accent6>
        <a:srgbClr val="548426"/>
      </a:accent6>
      <a:hlink>
        <a:srgbClr val="1B553F"/>
      </a:hlink>
      <a:folHlink>
        <a:srgbClr val="072E9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모양">
  <a:themeElements>
    <a:clrScheme name="모양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모양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모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모양">
  <a:themeElements>
    <a:clrScheme name="모양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모양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모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모양">
  <a:themeElements>
    <a:clrScheme name="모양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모양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모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모양">
  <a:themeElements>
    <a:clrScheme name="모양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모양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모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158</Words>
  <Application>Microsoft Office PowerPoint</Application>
  <PresentationFormat>화면 슬라이드 쇼(4:3)</PresentationFormat>
  <Paragraphs>50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28</vt:i4>
      </vt:variant>
    </vt:vector>
  </HeadingPairs>
  <TitlesOfParts>
    <vt:vector size="51" baseType="lpstr">
      <vt:lpstr>HY견고딕</vt:lpstr>
      <vt:lpstr>HY그래픽</vt:lpstr>
      <vt:lpstr>HY울릉도M</vt:lpstr>
      <vt:lpstr>HY중고딕</vt:lpstr>
      <vt:lpstr>HY헤드라인M</vt:lpstr>
      <vt:lpstr>굴림</vt:lpstr>
      <vt:lpstr>맑은 고딕</vt:lpstr>
      <vt:lpstr>Arial</vt:lpstr>
      <vt:lpstr>Arial Narrow</vt:lpstr>
      <vt:lpstr>Consolas</vt:lpstr>
      <vt:lpstr>Courier New</vt:lpstr>
      <vt:lpstr>Lucida Console</vt:lpstr>
      <vt:lpstr>Tahoma</vt:lpstr>
      <vt:lpstr>Verdana</vt:lpstr>
      <vt:lpstr>Wingdings</vt:lpstr>
      <vt:lpstr>Wingdings 2</vt:lpstr>
      <vt:lpstr>기본 디자인</vt:lpstr>
      <vt:lpstr>모양</vt:lpstr>
      <vt:lpstr>CSC</vt:lpstr>
      <vt:lpstr>1_모양</vt:lpstr>
      <vt:lpstr>2_모양</vt:lpstr>
      <vt:lpstr>3_모양</vt:lpstr>
      <vt:lpstr>4_모양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Inje Univ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0</dc:title>
  <dc:creator>Joseph Cho</dc:creator>
  <cp:lastModifiedBy>Administrator</cp:lastModifiedBy>
  <cp:revision>92</cp:revision>
  <dcterms:created xsi:type="dcterms:W3CDTF">2003-08-14T08:31:30Z</dcterms:created>
  <dcterms:modified xsi:type="dcterms:W3CDTF">2018-03-02T01:18:12Z</dcterms:modified>
</cp:coreProperties>
</file>